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</p:sldIdLst>
  <p:sldSz cy="6858000" cx="12192000"/>
  <p:notesSz cx="6858000" cy="9144000"/>
  <p:embeddedFontLst>
    <p:embeddedFont>
      <p:font typeface="Montserrat"/>
      <p:bold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3" roundtripDataSignature="AMtx7mjqUGCY40UofQjdV+Z+9lvEkBDW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Montserrat-boldItalic.fntdata"/><Relationship Id="rId61" Type="http://schemas.openxmlformats.org/officeDocument/2006/relationships/font" Target="fonts/Montserrat-bold.fntdata"/><Relationship Id="rId20" Type="http://schemas.openxmlformats.org/officeDocument/2006/relationships/slide" Target="slides/slide16.xml"/><Relationship Id="rId63" Type="http://customschemas.google.com/relationships/presentationmetadata" Target="meta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98aed57ff_2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598aed57ff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598aed57ff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598aed57f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598aed57ff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598aed57f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598aed57ff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598aed57f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598aed57ff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598aed57ff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598aed57f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2598aed57ff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598aed57f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2598aed57ff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598aed57ff_2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598aed57ff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598aed57ff_2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598aed57ff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0"/>
          <p:cNvSpPr txBox="1"/>
          <p:nvPr>
            <p:ph type="ctrTitle"/>
          </p:nvPr>
        </p:nvSpPr>
        <p:spPr>
          <a:xfrm>
            <a:off x="3359149" y="389840"/>
            <a:ext cx="8281987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venir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0"/>
          <p:cNvSpPr txBox="1"/>
          <p:nvPr>
            <p:ph idx="1" type="subTitle"/>
          </p:nvPr>
        </p:nvSpPr>
        <p:spPr>
          <a:xfrm>
            <a:off x="3359149" y="3536951"/>
            <a:ext cx="8281989" cy="2555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50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0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0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17" name="Google Shape;17;p50"/>
          <p:cNvSpPr/>
          <p:nvPr/>
        </p:nvSpPr>
        <p:spPr>
          <a:xfrm rot="2700000">
            <a:off x="612445" y="481888"/>
            <a:ext cx="1080000" cy="1262947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304D"/>
              </a:gs>
              <a:gs pos="30000">
                <a:srgbClr val="2B304D"/>
              </a:gs>
              <a:gs pos="40000">
                <a:srgbClr val="404D77"/>
              </a:gs>
              <a:gs pos="60000">
                <a:srgbClr val="2B304D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" name="Google Shape;18;p50"/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0">
                <a:srgbClr val="23283F"/>
              </a:gs>
              <a:gs pos="50000">
                <a:srgbClr val="23283F"/>
              </a:gs>
              <a:gs pos="100000">
                <a:srgbClr val="2B304D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" name="Google Shape;19;p50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081B4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0" name="Google Shape;20;p50"/>
          <p:cNvGrpSpPr/>
          <p:nvPr/>
        </p:nvGrpSpPr>
        <p:grpSpPr>
          <a:xfrm>
            <a:off x="1292493" y="4299807"/>
            <a:ext cx="2083885" cy="2083885"/>
            <a:chOff x="4842143" y="3556857"/>
            <a:chExt cx="2083885" cy="2083885"/>
          </a:xfrm>
        </p:grpSpPr>
        <p:sp>
          <p:nvSpPr>
            <p:cNvPr id="21" name="Google Shape;21;p50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" name="Google Shape;22;p50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081B4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" name="Google Shape;23;p50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30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" name="Google Shape;24;p50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30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9"/>
          <p:cNvSpPr txBox="1"/>
          <p:nvPr>
            <p:ph type="title"/>
          </p:nvPr>
        </p:nvSpPr>
        <p:spPr>
          <a:xfrm>
            <a:off x="550862" y="503906"/>
            <a:ext cx="11090275" cy="13330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59"/>
          <p:cNvSpPr txBox="1"/>
          <p:nvPr>
            <p:ph idx="1" type="body"/>
          </p:nvPr>
        </p:nvSpPr>
        <p:spPr>
          <a:xfrm rot="5400000">
            <a:off x="4107182" y="-1442457"/>
            <a:ext cx="3978963" cy="110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59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59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59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6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60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60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60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51"/>
          <p:cNvGrpSpPr/>
          <p:nvPr/>
        </p:nvGrpSpPr>
        <p:grpSpPr>
          <a:xfrm>
            <a:off x="363888" y="5322560"/>
            <a:ext cx="1030305" cy="1030305"/>
            <a:chOff x="10240859" y="1436639"/>
            <a:chExt cx="1030305" cy="1030305"/>
          </a:xfrm>
        </p:grpSpPr>
        <p:sp>
          <p:nvSpPr>
            <p:cNvPr id="27" name="Google Shape;27;p51"/>
            <p:cNvSpPr/>
            <p:nvPr/>
          </p:nvSpPr>
          <p:spPr>
            <a:xfrm rot="-8100000">
              <a:off x="10268976" y="1743588"/>
              <a:ext cx="926985" cy="463493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" name="Google Shape;28;p51"/>
            <p:cNvSpPr/>
            <p:nvPr/>
          </p:nvSpPr>
          <p:spPr>
            <a:xfrm rot="-2700000">
              <a:off x="11115555" y="1939340"/>
              <a:ext cx="53549" cy="233295"/>
            </a:xfrm>
            <a:prstGeom prst="ellipse">
              <a:avLst/>
            </a:prstGeom>
            <a:solidFill>
              <a:srgbClr val="2B30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" name="Google Shape;29;p51"/>
            <p:cNvSpPr/>
            <p:nvPr/>
          </p:nvSpPr>
          <p:spPr>
            <a:xfrm rot="-2700000">
              <a:off x="10625042" y="1448827"/>
              <a:ext cx="53549" cy="233295"/>
            </a:xfrm>
            <a:prstGeom prst="ellipse">
              <a:avLst/>
            </a:prstGeom>
            <a:solidFill>
              <a:srgbClr val="2B30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" name="Google Shape;30;p51"/>
            <p:cNvSpPr/>
            <p:nvPr/>
          </p:nvSpPr>
          <p:spPr>
            <a:xfrm rot="-8100000">
              <a:off x="10292519" y="1686748"/>
              <a:ext cx="926985" cy="530086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081B4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1" name="Google Shape;31;p51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1"/>
          <p:cNvSpPr txBox="1"/>
          <p:nvPr>
            <p:ph idx="1" type="body"/>
          </p:nvPr>
        </p:nvSpPr>
        <p:spPr>
          <a:xfrm>
            <a:off x="550863" y="2113199"/>
            <a:ext cx="11090274" cy="397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1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1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1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52"/>
          <p:cNvGrpSpPr/>
          <p:nvPr/>
        </p:nvGrpSpPr>
        <p:grpSpPr>
          <a:xfrm>
            <a:off x="220889" y="4984670"/>
            <a:ext cx="897877" cy="934082"/>
            <a:chOff x="5129684" y="1232940"/>
            <a:chExt cx="897877" cy="934082"/>
          </a:xfrm>
        </p:grpSpPr>
        <p:sp>
          <p:nvSpPr>
            <p:cNvPr id="38" name="Google Shape;38;p52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304D">
                    <a:alpha val="20000"/>
                  </a:srgbClr>
                </a:gs>
                <a:gs pos="20000">
                  <a:srgbClr val="2B304D">
                    <a:alpha val="20000"/>
                  </a:srgbClr>
                </a:gs>
                <a:gs pos="100000">
                  <a:srgbClr val="DB93A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" name="Google Shape;39;p52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304D">
                    <a:alpha val="20000"/>
                  </a:srgbClr>
                </a:gs>
                <a:gs pos="20000">
                  <a:srgbClr val="2B304D">
                    <a:alpha val="20000"/>
                  </a:srgbClr>
                </a:gs>
                <a:gs pos="100000">
                  <a:srgbClr val="DB93AF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" name="Google Shape;40;p52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304D">
                    <a:alpha val="20000"/>
                  </a:srgbClr>
                </a:gs>
                <a:gs pos="20000">
                  <a:srgbClr val="2B304D">
                    <a:alpha val="20000"/>
                  </a:srgbClr>
                </a:gs>
                <a:gs pos="100000">
                  <a:srgbClr val="DB93AF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41" name="Google Shape;41;p52"/>
          <p:cNvSpPr txBox="1"/>
          <p:nvPr>
            <p:ph type="title"/>
          </p:nvPr>
        </p:nvSpPr>
        <p:spPr>
          <a:xfrm>
            <a:off x="550863" y="575409"/>
            <a:ext cx="4500562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2"/>
          <p:cNvSpPr/>
          <p:nvPr>
            <p:ph idx="2" type="pic"/>
          </p:nvPr>
        </p:nvSpPr>
        <p:spPr>
          <a:xfrm>
            <a:off x="5267324" y="575409"/>
            <a:ext cx="6373813" cy="5733316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52"/>
          <p:cNvSpPr txBox="1"/>
          <p:nvPr>
            <p:ph idx="1" type="body"/>
          </p:nvPr>
        </p:nvSpPr>
        <p:spPr>
          <a:xfrm>
            <a:off x="550863" y="1776195"/>
            <a:ext cx="4500562" cy="4532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4" name="Google Shape;44;p52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2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2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53"/>
          <p:cNvGrpSpPr/>
          <p:nvPr/>
        </p:nvGrpSpPr>
        <p:grpSpPr>
          <a:xfrm>
            <a:off x="242406" y="748159"/>
            <a:ext cx="897877" cy="934082"/>
            <a:chOff x="5129684" y="1232940"/>
            <a:chExt cx="897877" cy="934082"/>
          </a:xfrm>
        </p:grpSpPr>
        <p:sp>
          <p:nvSpPr>
            <p:cNvPr id="49" name="Google Shape;49;p53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304D">
                    <a:alpha val="20000"/>
                  </a:srgbClr>
                </a:gs>
                <a:gs pos="20000">
                  <a:srgbClr val="2B304D">
                    <a:alpha val="20000"/>
                  </a:srgbClr>
                </a:gs>
                <a:gs pos="100000">
                  <a:srgbClr val="DB93A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" name="Google Shape;50;p53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304D">
                    <a:alpha val="20000"/>
                  </a:srgbClr>
                </a:gs>
                <a:gs pos="20000">
                  <a:srgbClr val="2B304D">
                    <a:alpha val="20000"/>
                  </a:srgbClr>
                </a:gs>
                <a:gs pos="100000">
                  <a:srgbClr val="DB93AF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" name="Google Shape;51;p53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304D">
                    <a:alpha val="20000"/>
                  </a:srgbClr>
                </a:gs>
                <a:gs pos="20000">
                  <a:srgbClr val="2B304D">
                    <a:alpha val="20000"/>
                  </a:srgbClr>
                </a:gs>
                <a:gs pos="100000">
                  <a:srgbClr val="DB93AF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52" name="Google Shape;52;p53"/>
          <p:cNvSpPr txBox="1"/>
          <p:nvPr>
            <p:ph type="title"/>
          </p:nvPr>
        </p:nvSpPr>
        <p:spPr>
          <a:xfrm>
            <a:off x="563563" y="474345"/>
            <a:ext cx="11077574" cy="29546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venir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3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3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3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56" name="Google Shape;56;p53"/>
          <p:cNvSpPr txBox="1"/>
          <p:nvPr>
            <p:ph idx="1" type="body"/>
          </p:nvPr>
        </p:nvSpPr>
        <p:spPr>
          <a:xfrm>
            <a:off x="566271" y="3629772"/>
            <a:ext cx="11074866" cy="2678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53"/>
          <p:cNvSpPr/>
          <p:nvPr/>
        </p:nvSpPr>
        <p:spPr>
          <a:xfrm rot="-2700000">
            <a:off x="11209132" y="4448189"/>
            <a:ext cx="999200" cy="1262947"/>
          </a:xfrm>
          <a:custGeom>
            <a:rect b="b" l="l" r="r" t="t"/>
            <a:pathLst>
              <a:path extrusionOk="0" h="1262947" w="999200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0">
                <a:srgbClr val="2B304D"/>
              </a:gs>
              <a:gs pos="30000">
                <a:srgbClr val="2B304D"/>
              </a:gs>
              <a:gs pos="40000">
                <a:srgbClr val="404D77"/>
              </a:gs>
              <a:gs pos="60000">
                <a:srgbClr val="2B304D"/>
              </a:gs>
              <a:gs pos="100000">
                <a:schemeClr val="dk2"/>
              </a:gs>
            </a:gsLst>
            <a:lin ang="10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3"/>
          <p:cNvSpPr/>
          <p:nvPr/>
        </p:nvSpPr>
        <p:spPr>
          <a:xfrm rot="2700000">
            <a:off x="11686937" y="4853516"/>
            <a:ext cx="540000" cy="978284"/>
          </a:xfrm>
          <a:custGeom>
            <a:rect b="b" l="l" r="r" t="t"/>
            <a:pathLst>
              <a:path extrusionOk="0" h="978284" w="540000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rgbClr val="2B30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4"/>
          <p:cNvSpPr/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081B4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61" name="Google Shape;61;p54"/>
          <p:cNvGrpSpPr/>
          <p:nvPr/>
        </p:nvGrpSpPr>
        <p:grpSpPr>
          <a:xfrm>
            <a:off x="233344" y="5384019"/>
            <a:ext cx="828357" cy="828357"/>
            <a:chOff x="2895711" y="1234487"/>
            <a:chExt cx="828357" cy="828357"/>
          </a:xfrm>
        </p:grpSpPr>
        <p:sp>
          <p:nvSpPr>
            <p:cNvPr id="62" name="Google Shape;62;p54"/>
            <p:cNvSpPr/>
            <p:nvPr/>
          </p:nvSpPr>
          <p:spPr>
            <a:xfrm rot="2700000">
              <a:off x="3039890" y="1332929"/>
              <a:ext cx="540000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304D"/>
                </a:gs>
                <a:gs pos="30000">
                  <a:srgbClr val="2B304D"/>
                </a:gs>
                <a:gs pos="40000">
                  <a:srgbClr val="404D77"/>
                </a:gs>
                <a:gs pos="60000">
                  <a:srgbClr val="2B304D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3" name="Google Shape;63;p54"/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0">
                  <a:srgbClr val="23283F"/>
                </a:gs>
                <a:gs pos="50000">
                  <a:srgbClr val="23283F"/>
                </a:gs>
                <a:gs pos="100000">
                  <a:srgbClr val="2B304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64" name="Google Shape;64;p54"/>
          <p:cNvSpPr txBox="1"/>
          <p:nvPr>
            <p:ph type="title"/>
          </p:nvPr>
        </p:nvSpPr>
        <p:spPr>
          <a:xfrm>
            <a:off x="550863" y="549275"/>
            <a:ext cx="11090274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4"/>
          <p:cNvSpPr txBox="1"/>
          <p:nvPr>
            <p:ph idx="1" type="body"/>
          </p:nvPr>
        </p:nvSpPr>
        <p:spPr>
          <a:xfrm>
            <a:off x="550862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54"/>
          <p:cNvSpPr txBox="1"/>
          <p:nvPr>
            <p:ph idx="2" type="body"/>
          </p:nvPr>
        </p:nvSpPr>
        <p:spPr>
          <a:xfrm>
            <a:off x="6205538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54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4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4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5"/>
          <p:cNvSpPr/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081B4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2" name="Google Shape;72;p55"/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3" name="Google Shape;73;p55"/>
          <p:cNvSpPr txBox="1"/>
          <p:nvPr>
            <p:ph type="title"/>
          </p:nvPr>
        </p:nvSpPr>
        <p:spPr>
          <a:xfrm>
            <a:off x="550862" y="549275"/>
            <a:ext cx="11097551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5"/>
          <p:cNvSpPr txBox="1"/>
          <p:nvPr>
            <p:ph idx="1" type="body"/>
          </p:nvPr>
        </p:nvSpPr>
        <p:spPr>
          <a:xfrm>
            <a:off x="550864" y="1881275"/>
            <a:ext cx="5437186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5" name="Google Shape;75;p55"/>
          <p:cNvSpPr txBox="1"/>
          <p:nvPr>
            <p:ph idx="2" type="body"/>
          </p:nvPr>
        </p:nvSpPr>
        <p:spPr>
          <a:xfrm>
            <a:off x="550863" y="2577270"/>
            <a:ext cx="5429114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55"/>
          <p:cNvSpPr txBox="1"/>
          <p:nvPr>
            <p:ph idx="3" type="body"/>
          </p:nvPr>
        </p:nvSpPr>
        <p:spPr>
          <a:xfrm>
            <a:off x="6212024" y="1881275"/>
            <a:ext cx="5436392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sz="1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5"/>
          <p:cNvSpPr txBox="1"/>
          <p:nvPr>
            <p:ph idx="4" type="body"/>
          </p:nvPr>
        </p:nvSpPr>
        <p:spPr>
          <a:xfrm>
            <a:off x="6212023" y="2577270"/>
            <a:ext cx="5436391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55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5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5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6"/>
          <p:cNvSpPr txBox="1"/>
          <p:nvPr>
            <p:ph type="title"/>
          </p:nvPr>
        </p:nvSpPr>
        <p:spPr>
          <a:xfrm>
            <a:off x="3359149" y="550799"/>
            <a:ext cx="8283313" cy="554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6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56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6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86" name="Google Shape;86;p56"/>
          <p:cNvSpPr/>
          <p:nvPr/>
        </p:nvSpPr>
        <p:spPr>
          <a:xfrm flipH="1" rot="8100000">
            <a:off x="-410727" y="3958416"/>
            <a:ext cx="3536330" cy="1853969"/>
          </a:xfrm>
          <a:custGeom>
            <a:rect b="b" l="l" r="r" t="t"/>
            <a:pathLst>
              <a:path extrusionOk="0" h="1853969" w="3536330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>
            <a:gsLst>
              <a:gs pos="0">
                <a:srgbClr val="2B304D"/>
              </a:gs>
              <a:gs pos="31000">
                <a:srgbClr val="2B304D"/>
              </a:gs>
              <a:gs pos="97000">
                <a:schemeClr val="dk2"/>
              </a:gs>
              <a:gs pos="100000">
                <a:schemeClr val="dk2"/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7" name="Google Shape;87;p56"/>
          <p:cNvSpPr/>
          <p:nvPr/>
        </p:nvSpPr>
        <p:spPr>
          <a:xfrm flipH="1" rot="8100000">
            <a:off x="-481151" y="3649708"/>
            <a:ext cx="3478701" cy="2164843"/>
          </a:xfrm>
          <a:custGeom>
            <a:rect b="b" l="l" r="r" t="t"/>
            <a:pathLst>
              <a:path extrusionOk="0" h="2164843" w="3478701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rgbClr val="7081B4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8" name="Google Shape;88;p56"/>
          <p:cNvSpPr/>
          <p:nvPr/>
        </p:nvSpPr>
        <p:spPr>
          <a:xfrm flipH="1" rot="2700000">
            <a:off x="1512277" y="2840042"/>
            <a:ext cx="214196" cy="933178"/>
          </a:xfrm>
          <a:prstGeom prst="ellipse">
            <a:avLst/>
          </a:prstGeom>
          <a:solidFill>
            <a:srgbClr val="2B30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9" name="Google Shape;89;p56"/>
          <p:cNvSpPr/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>
            <a:gsLst>
              <a:gs pos="0">
                <a:srgbClr val="1B2032"/>
              </a:gs>
              <a:gs pos="60000">
                <a:srgbClr val="1B2032"/>
              </a:gs>
              <a:gs pos="100000">
                <a:srgbClr val="7081B4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90" name="Google Shape;90;p56"/>
          <p:cNvGrpSpPr/>
          <p:nvPr/>
        </p:nvGrpSpPr>
        <p:grpSpPr>
          <a:xfrm>
            <a:off x="509106" y="1383159"/>
            <a:ext cx="897877" cy="934082"/>
            <a:chOff x="5129684" y="1232940"/>
            <a:chExt cx="897877" cy="934082"/>
          </a:xfrm>
        </p:grpSpPr>
        <p:sp>
          <p:nvSpPr>
            <p:cNvPr id="91" name="Google Shape;91;p56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304D">
                    <a:alpha val="20000"/>
                  </a:srgbClr>
                </a:gs>
                <a:gs pos="20000">
                  <a:srgbClr val="2B304D">
                    <a:alpha val="20000"/>
                  </a:srgbClr>
                </a:gs>
                <a:gs pos="100000">
                  <a:srgbClr val="DB93A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2" name="Google Shape;92;p56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304D">
                    <a:alpha val="20000"/>
                  </a:srgbClr>
                </a:gs>
                <a:gs pos="20000">
                  <a:srgbClr val="2B304D">
                    <a:alpha val="20000"/>
                  </a:srgbClr>
                </a:gs>
                <a:gs pos="100000">
                  <a:srgbClr val="DB93AF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3" name="Google Shape;93;p56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304D">
                    <a:alpha val="20000"/>
                  </a:srgbClr>
                </a:gs>
                <a:gs pos="20000">
                  <a:srgbClr val="2B304D">
                    <a:alpha val="20000"/>
                  </a:srgbClr>
                </a:gs>
                <a:gs pos="100000">
                  <a:srgbClr val="DB93AF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7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7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7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58"/>
          <p:cNvGrpSpPr/>
          <p:nvPr/>
        </p:nvGrpSpPr>
        <p:grpSpPr>
          <a:xfrm>
            <a:off x="4752748" y="4823504"/>
            <a:ext cx="1656714" cy="1656714"/>
            <a:chOff x="2481534" y="2139594"/>
            <a:chExt cx="1656714" cy="1656714"/>
          </a:xfrm>
        </p:grpSpPr>
        <p:sp>
          <p:nvSpPr>
            <p:cNvPr id="100" name="Google Shape;100;p58"/>
            <p:cNvSpPr/>
            <p:nvPr/>
          </p:nvSpPr>
          <p:spPr>
            <a:xfrm rot="2700000">
              <a:off x="2769891" y="2336477"/>
              <a:ext cx="1080000" cy="1262947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304D"/>
                </a:gs>
                <a:gs pos="30000">
                  <a:srgbClr val="2B304D"/>
                </a:gs>
                <a:gs pos="40000">
                  <a:srgbClr val="404D77"/>
                </a:gs>
                <a:gs pos="60000">
                  <a:srgbClr val="2B304D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1" name="Google Shape;101;p58"/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23283F"/>
                </a:gs>
                <a:gs pos="50000">
                  <a:srgbClr val="23283F"/>
                </a:gs>
                <a:gs pos="100000">
                  <a:srgbClr val="2B304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02" name="Google Shape;102;p58"/>
          <p:cNvSpPr txBox="1"/>
          <p:nvPr>
            <p:ph type="title"/>
          </p:nvPr>
        </p:nvSpPr>
        <p:spPr>
          <a:xfrm>
            <a:off x="550863" y="549275"/>
            <a:ext cx="11090275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58"/>
          <p:cNvSpPr txBox="1"/>
          <p:nvPr>
            <p:ph idx="1" type="body"/>
          </p:nvPr>
        </p:nvSpPr>
        <p:spPr>
          <a:xfrm>
            <a:off x="4295775" y="1750060"/>
            <a:ext cx="7345362" cy="4342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1pPr>
            <a:lvl2pPr indent="-3302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55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4" name="Google Shape;104;p58"/>
          <p:cNvSpPr txBox="1"/>
          <p:nvPr>
            <p:ph idx="2" type="body"/>
          </p:nvPr>
        </p:nvSpPr>
        <p:spPr>
          <a:xfrm>
            <a:off x="550863" y="1750060"/>
            <a:ext cx="3565525" cy="4342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5" name="Google Shape;105;p58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58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58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/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 b="0" i="0" sz="4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9"/>
          <p:cNvSpPr txBox="1"/>
          <p:nvPr>
            <p:ph idx="1" type="body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8" name="Google Shape;8;p49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9" name="Google Shape;9;p49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" name="Google Shape;10;p49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6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hyperlink" Target="https://mmlab.ie.cuhk.edu.hk/projects/CelebA.html" TargetMode="External"/><Relationship Id="rId5" Type="http://schemas.openxmlformats.org/officeDocument/2006/relationships/hyperlink" Target="https://mmlab.ie.cuhk.edu.hk/projects/CelebA.htm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Relationship Id="rId5" Type="http://schemas.openxmlformats.org/officeDocument/2006/relationships/image" Target="../media/image59.png"/><Relationship Id="rId6" Type="http://schemas.openxmlformats.org/officeDocument/2006/relationships/image" Target="../media/image6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gif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5" name="Google Shape;125;p1"/>
          <p:cNvSpPr txBox="1"/>
          <p:nvPr>
            <p:ph idx="1" type="subTitle"/>
          </p:nvPr>
        </p:nvSpPr>
        <p:spPr>
          <a:xfrm>
            <a:off x="550863" y="3068030"/>
            <a:ext cx="4418702" cy="582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ID" sz="2000">
                <a:solidFill>
                  <a:schemeClr val="lt1"/>
                </a:solidFill>
              </a:rPr>
              <a:t>Using VGG, RezNet, GoogleNet</a:t>
            </a:r>
            <a:endParaRPr sz="2000">
              <a:solidFill>
                <a:schemeClr val="lt1"/>
              </a:solidFill>
            </a:endParaRPr>
          </a:p>
        </p:txBody>
      </p:sp>
      <p:grpSp>
        <p:nvGrpSpPr>
          <p:cNvPr id="126" name="Google Shape;126;p1"/>
          <p:cNvGrpSpPr/>
          <p:nvPr/>
        </p:nvGrpSpPr>
        <p:grpSpPr>
          <a:xfrm>
            <a:off x="325472" y="346234"/>
            <a:ext cx="828358" cy="828358"/>
            <a:chOff x="10462536" y="1408249"/>
            <a:chExt cx="828358" cy="828358"/>
          </a:xfrm>
        </p:grpSpPr>
        <p:sp>
          <p:nvSpPr>
            <p:cNvPr id="127" name="Google Shape;127;p1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304D"/>
                </a:gs>
                <a:gs pos="30000">
                  <a:srgbClr val="2B304D"/>
                </a:gs>
                <a:gs pos="40000">
                  <a:srgbClr val="3A4269"/>
                </a:gs>
                <a:gs pos="60000">
                  <a:srgbClr val="2B304D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2B30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29" name="Google Shape;129;p1"/>
          <p:cNvSpPr/>
          <p:nvPr/>
        </p:nvSpPr>
        <p:spPr>
          <a:xfrm>
            <a:off x="0" y="5773729"/>
            <a:ext cx="12192000" cy="1084271"/>
          </a:xfrm>
          <a:prstGeom prst="rect">
            <a:avLst/>
          </a:prstGeom>
          <a:gradFill>
            <a:gsLst>
              <a:gs pos="0">
                <a:srgbClr val="1C2032">
                  <a:alpha val="0"/>
                </a:srgbClr>
              </a:gs>
              <a:gs pos="28000">
                <a:srgbClr val="1C2032">
                  <a:alpha val="0"/>
                </a:srgbClr>
              </a:gs>
              <a:gs pos="90000">
                <a:srgbClr val="1C2032">
                  <a:alpha val="60000"/>
                </a:srgbClr>
              </a:gs>
              <a:gs pos="100000">
                <a:srgbClr val="1C2032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0" name="Google Shape;130;p1"/>
          <p:cNvSpPr/>
          <p:nvPr/>
        </p:nvSpPr>
        <p:spPr>
          <a:xfrm>
            <a:off x="4121219" y="5433223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081B4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1" name="Google Shape;131;p1"/>
          <p:cNvSpPr txBox="1"/>
          <p:nvPr/>
        </p:nvSpPr>
        <p:spPr>
          <a:xfrm>
            <a:off x="497485" y="3878788"/>
            <a:ext cx="3696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Kelompok Al – Jazari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Anggota: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Angga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Yosefina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Samuel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Za</a:t>
            </a:r>
            <a:r>
              <a:rPr lang="en-ID" sz="1800">
                <a:solidFill>
                  <a:schemeClr val="lt1"/>
                </a:solidFill>
              </a:rPr>
              <a:t>kky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Reinaldy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he challenges of using machine learning to identify gender in images | Pew  Research Center" id="132" name="Google Shape;132;p1"/>
          <p:cNvPicPr preferRelativeResize="0"/>
          <p:nvPr/>
        </p:nvPicPr>
        <p:blipFill rotWithShape="1">
          <a:blip r:embed="rId3">
            <a:alphaModFix amt="35000"/>
          </a:blip>
          <a:srcRect b="0" l="0" r="43424" t="0"/>
          <a:stretch/>
        </p:blipFill>
        <p:spPr>
          <a:xfrm>
            <a:off x="5294311" y="0"/>
            <a:ext cx="689768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"/>
          <p:cNvSpPr txBox="1"/>
          <p:nvPr>
            <p:ph type="ctrTitle"/>
          </p:nvPr>
        </p:nvSpPr>
        <p:spPr>
          <a:xfrm>
            <a:off x="461168" y="1251700"/>
            <a:ext cx="8281987" cy="170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b="1" lang="en-ID" sz="5400">
                <a:latin typeface="Arial"/>
                <a:ea typeface="Arial"/>
                <a:cs typeface="Arial"/>
                <a:sym typeface="Arial"/>
              </a:rPr>
              <a:t>Gender</a:t>
            </a:r>
            <a:br>
              <a:rPr b="1" lang="en-ID" sz="5400">
                <a:latin typeface="Arial"/>
                <a:ea typeface="Arial"/>
                <a:cs typeface="Arial"/>
                <a:sym typeface="Arial"/>
              </a:rPr>
            </a:br>
            <a:r>
              <a:rPr b="1" lang="en-ID" sz="5400">
                <a:latin typeface="Arial"/>
                <a:ea typeface="Arial"/>
                <a:cs typeface="Arial"/>
                <a:sym typeface="Arial"/>
              </a:rPr>
              <a:t>Classification</a:t>
            </a:r>
            <a:endParaRPr b="1" sz="5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"/>
          <p:cNvSpPr txBox="1"/>
          <p:nvPr>
            <p:ph type="title"/>
          </p:nvPr>
        </p:nvSpPr>
        <p:spPr>
          <a:xfrm>
            <a:off x="816185" y="593937"/>
            <a:ext cx="11091600" cy="649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</a:pPr>
            <a:r>
              <a:rPr b="1" lang="en-ID">
                <a:latin typeface="Montserrat"/>
                <a:ea typeface="Montserrat"/>
                <a:cs typeface="Montserrat"/>
                <a:sym typeface="Montserrat"/>
              </a:rPr>
              <a:t>Preprocessing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3" name="Google Shape;253;p10"/>
          <p:cNvPicPr preferRelativeResize="0"/>
          <p:nvPr/>
        </p:nvPicPr>
        <p:blipFill rotWithShape="1">
          <a:blip r:embed="rId3">
            <a:alphaModFix/>
          </a:blip>
          <a:srcRect b="14843" l="4507" r="53362" t="27127"/>
          <a:stretch/>
        </p:blipFill>
        <p:spPr>
          <a:xfrm>
            <a:off x="576262" y="2149803"/>
            <a:ext cx="5371718" cy="416181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0"/>
          <p:cNvSpPr txBox="1"/>
          <p:nvPr/>
        </p:nvSpPr>
        <p:spPr>
          <a:xfrm>
            <a:off x="973251" y="1641720"/>
            <a:ext cx="51227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Mengganti nilai numerik ke nilai </a:t>
            </a:r>
            <a:r>
              <a:rPr i="1" lang="en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categorical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0"/>
          <p:cNvSpPr/>
          <p:nvPr/>
        </p:nvSpPr>
        <p:spPr>
          <a:xfrm>
            <a:off x="659119" y="1661319"/>
            <a:ext cx="314132" cy="3141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10"/>
          <p:cNvSpPr txBox="1"/>
          <p:nvPr/>
        </p:nvSpPr>
        <p:spPr>
          <a:xfrm>
            <a:off x="686181" y="1633719"/>
            <a:ext cx="2600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2598aed57ff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975"/>
            <a:ext cx="6800851" cy="64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2598aed57ff_2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9050" y="1976672"/>
            <a:ext cx="5312951" cy="23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8" name="Google Shape;268;p11"/>
          <p:cNvSpPr txBox="1"/>
          <p:nvPr>
            <p:ph type="ctrTitle"/>
          </p:nvPr>
        </p:nvSpPr>
        <p:spPr>
          <a:xfrm>
            <a:off x="481822" y="969922"/>
            <a:ext cx="56721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</a:pPr>
            <a:r>
              <a:rPr b="1" lang="en-ID" sz="4800">
                <a:latin typeface="Montserrat"/>
                <a:ea typeface="Montserrat"/>
                <a:cs typeface="Montserrat"/>
                <a:sym typeface="Montserrat"/>
              </a:rPr>
              <a:t>Model Architecture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11"/>
          <p:cNvSpPr txBox="1"/>
          <p:nvPr>
            <p:ph idx="1" type="subTitle"/>
          </p:nvPr>
        </p:nvSpPr>
        <p:spPr>
          <a:xfrm>
            <a:off x="577562" y="2747785"/>
            <a:ext cx="3565525" cy="1731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AutoNum type="arabicPeriod"/>
            </a:pPr>
            <a:r>
              <a:rPr b="1" lang="en-ID" sz="2000">
                <a:solidFill>
                  <a:schemeClr val="lt1"/>
                </a:solidFill>
              </a:rPr>
              <a:t>VGG16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AutoNum type="arabicPeriod"/>
            </a:pPr>
            <a:r>
              <a:rPr b="1" lang="en-ID" sz="2000">
                <a:solidFill>
                  <a:schemeClr val="lt1"/>
                </a:solidFill>
              </a:rPr>
              <a:t>RezNet</a:t>
            </a:r>
            <a:endParaRPr b="1" sz="2000">
              <a:solidFill>
                <a:schemeClr val="lt1"/>
              </a:solidFill>
            </a:endParaRPr>
          </a:p>
          <a:p>
            <a:pPr indent="-514350" lvl="0" marL="51435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AutoNum type="arabicPeriod"/>
            </a:pPr>
            <a:r>
              <a:rPr b="1" lang="en-ID" sz="2000">
                <a:solidFill>
                  <a:schemeClr val="lt1"/>
                </a:solidFill>
              </a:rPr>
              <a:t>GoogleNet</a:t>
            </a:r>
            <a:endParaRPr b="1" sz="2000">
              <a:solidFill>
                <a:schemeClr val="lt1"/>
              </a:solidFill>
            </a:endParaRPr>
          </a:p>
        </p:txBody>
      </p:sp>
      <p:grpSp>
        <p:nvGrpSpPr>
          <p:cNvPr id="270" name="Google Shape;270;p11"/>
          <p:cNvGrpSpPr/>
          <p:nvPr/>
        </p:nvGrpSpPr>
        <p:grpSpPr>
          <a:xfrm>
            <a:off x="325472" y="346234"/>
            <a:ext cx="828358" cy="828358"/>
            <a:chOff x="10462536" y="1408249"/>
            <a:chExt cx="828358" cy="828358"/>
          </a:xfrm>
        </p:grpSpPr>
        <p:sp>
          <p:nvSpPr>
            <p:cNvPr id="271" name="Google Shape;271;p11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304D"/>
                </a:gs>
                <a:gs pos="30000">
                  <a:srgbClr val="2B304D"/>
                </a:gs>
                <a:gs pos="40000">
                  <a:srgbClr val="3A4269"/>
                </a:gs>
                <a:gs pos="60000">
                  <a:srgbClr val="2B304D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2" name="Google Shape;272;p11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2B30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73" name="Google Shape;273;p11"/>
          <p:cNvSpPr/>
          <p:nvPr/>
        </p:nvSpPr>
        <p:spPr>
          <a:xfrm>
            <a:off x="0" y="5773729"/>
            <a:ext cx="12192000" cy="1084271"/>
          </a:xfrm>
          <a:prstGeom prst="rect">
            <a:avLst/>
          </a:prstGeom>
          <a:gradFill>
            <a:gsLst>
              <a:gs pos="0">
                <a:srgbClr val="1C2032">
                  <a:alpha val="0"/>
                </a:srgbClr>
              </a:gs>
              <a:gs pos="28000">
                <a:srgbClr val="1C2032">
                  <a:alpha val="0"/>
                </a:srgbClr>
              </a:gs>
              <a:gs pos="90000">
                <a:srgbClr val="1C2032">
                  <a:alpha val="60000"/>
                </a:srgbClr>
              </a:gs>
              <a:gs pos="100000">
                <a:srgbClr val="1C2032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4" name="Google Shape;274;p11"/>
          <p:cNvSpPr/>
          <p:nvPr/>
        </p:nvSpPr>
        <p:spPr>
          <a:xfrm>
            <a:off x="4121219" y="5433223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081B4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inally, progress on regulating facial recognition - Microsoft On the Issues" id="275" name="Google Shape;275;p11"/>
          <p:cNvPicPr preferRelativeResize="0"/>
          <p:nvPr/>
        </p:nvPicPr>
        <p:blipFill rotWithShape="1">
          <a:blip r:embed="rId3">
            <a:alphaModFix amt="5000"/>
          </a:blip>
          <a:srcRect b="20353" l="0" r="0" t="20111"/>
          <a:stretch/>
        </p:blipFill>
        <p:spPr>
          <a:xfrm>
            <a:off x="3281582" y="3692049"/>
            <a:ext cx="9071777" cy="3024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4750" y="1765724"/>
            <a:ext cx="6482050" cy="4027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12"/>
          <p:cNvSpPr txBox="1"/>
          <p:nvPr>
            <p:ph type="ctrTitle"/>
          </p:nvPr>
        </p:nvSpPr>
        <p:spPr>
          <a:xfrm>
            <a:off x="668122" y="2973351"/>
            <a:ext cx="3565524" cy="9112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</a:pPr>
            <a:r>
              <a:rPr b="1" lang="en-ID" sz="4800">
                <a:highlight>
                  <a:srgbClr val="0000FF"/>
                </a:highlight>
                <a:latin typeface="Montserrat"/>
                <a:ea typeface="Montserrat"/>
                <a:cs typeface="Montserrat"/>
                <a:sym typeface="Montserrat"/>
              </a:rPr>
              <a:t>VGG16</a:t>
            </a:r>
            <a:endParaRPr b="1" sz="4800">
              <a:highlight>
                <a:srgbClr val="0000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83" name="Google Shape;283;p12"/>
          <p:cNvGrpSpPr/>
          <p:nvPr/>
        </p:nvGrpSpPr>
        <p:grpSpPr>
          <a:xfrm>
            <a:off x="325472" y="346234"/>
            <a:ext cx="828358" cy="828358"/>
            <a:chOff x="10462536" y="1408249"/>
            <a:chExt cx="828358" cy="828358"/>
          </a:xfrm>
        </p:grpSpPr>
        <p:sp>
          <p:nvSpPr>
            <p:cNvPr id="284" name="Google Shape;284;p12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304D"/>
                </a:gs>
                <a:gs pos="30000">
                  <a:srgbClr val="2B304D"/>
                </a:gs>
                <a:gs pos="40000">
                  <a:srgbClr val="3A4269"/>
                </a:gs>
                <a:gs pos="60000">
                  <a:srgbClr val="2B304D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2B30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86" name="Google Shape;286;p12"/>
          <p:cNvSpPr/>
          <p:nvPr/>
        </p:nvSpPr>
        <p:spPr>
          <a:xfrm>
            <a:off x="0" y="5773729"/>
            <a:ext cx="12192000" cy="1084271"/>
          </a:xfrm>
          <a:prstGeom prst="rect">
            <a:avLst/>
          </a:prstGeom>
          <a:gradFill>
            <a:gsLst>
              <a:gs pos="0">
                <a:srgbClr val="1C2032">
                  <a:alpha val="0"/>
                </a:srgbClr>
              </a:gs>
              <a:gs pos="28000">
                <a:srgbClr val="1C2032">
                  <a:alpha val="0"/>
                </a:srgbClr>
              </a:gs>
              <a:gs pos="90000">
                <a:srgbClr val="1C2032">
                  <a:alpha val="60000"/>
                </a:srgbClr>
              </a:gs>
              <a:gs pos="100000">
                <a:srgbClr val="1C2032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12"/>
          <p:cNvSpPr/>
          <p:nvPr/>
        </p:nvSpPr>
        <p:spPr>
          <a:xfrm>
            <a:off x="4121219" y="5433223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081B4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Step by step VGG16 implementation in Keras for beginners | by Rohit Thakur  | Towards Data Science" id="288" name="Google Shape;288;p12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3476602" y="760413"/>
            <a:ext cx="9574855" cy="5622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3"/>
          <p:cNvSpPr txBox="1"/>
          <p:nvPr>
            <p:ph type="title"/>
          </p:nvPr>
        </p:nvSpPr>
        <p:spPr>
          <a:xfrm>
            <a:off x="1100400" y="591478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b="1" lang="en-ID"/>
              <a:t>VGG16</a:t>
            </a:r>
            <a:endParaRPr b="1"/>
          </a:p>
        </p:txBody>
      </p:sp>
      <p:pic>
        <p:nvPicPr>
          <p:cNvPr id="294" name="Google Shape;294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50862" l="3938" r="57304" t="33066"/>
          <a:stretch/>
        </p:blipFill>
        <p:spPr>
          <a:xfrm>
            <a:off x="4674662" y="2940782"/>
            <a:ext cx="6606283" cy="1540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3"/>
          <p:cNvPicPr preferRelativeResize="0"/>
          <p:nvPr/>
        </p:nvPicPr>
        <p:blipFill rotWithShape="1">
          <a:blip r:embed="rId4">
            <a:alphaModFix/>
          </a:blip>
          <a:srcRect b="9118" l="4506" r="68062" t="19464"/>
          <a:stretch/>
        </p:blipFill>
        <p:spPr>
          <a:xfrm>
            <a:off x="965263" y="1460049"/>
            <a:ext cx="3344367" cy="4897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1" name="Google Shape;301;p15"/>
          <p:cNvSpPr txBox="1"/>
          <p:nvPr>
            <p:ph type="title"/>
          </p:nvPr>
        </p:nvSpPr>
        <p:spPr>
          <a:xfrm>
            <a:off x="550864" y="549275"/>
            <a:ext cx="3565524" cy="19978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t/>
            </a:r>
            <a:endParaRPr/>
          </a:p>
        </p:txBody>
      </p:sp>
      <p:grpSp>
        <p:nvGrpSpPr>
          <p:cNvPr id="302" name="Google Shape;302;p15"/>
          <p:cNvGrpSpPr/>
          <p:nvPr/>
        </p:nvGrpSpPr>
        <p:grpSpPr>
          <a:xfrm>
            <a:off x="10342644" y="-261696"/>
            <a:ext cx="1795754" cy="1868165"/>
            <a:chOff x="5008644" y="2170786"/>
            <a:chExt cx="1795754" cy="1868165"/>
          </a:xfrm>
        </p:grpSpPr>
        <p:sp>
          <p:nvSpPr>
            <p:cNvPr id="303" name="Google Shape;303;p15"/>
            <p:cNvSpPr/>
            <p:nvPr/>
          </p:nvSpPr>
          <p:spPr>
            <a:xfrm rot="1800000">
              <a:off x="5463135" y="2432482"/>
              <a:ext cx="1242172" cy="729202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304D">
                    <a:alpha val="20000"/>
                  </a:srgbClr>
                </a:gs>
                <a:gs pos="20000">
                  <a:srgbClr val="2B304D">
                    <a:alpha val="20000"/>
                  </a:srgbClr>
                </a:gs>
                <a:gs pos="100000">
                  <a:srgbClr val="DB93AF">
                    <a:alpha val="4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4" name="Google Shape;304;p15"/>
            <p:cNvSpPr/>
            <p:nvPr/>
          </p:nvSpPr>
          <p:spPr>
            <a:xfrm rot="1800000">
              <a:off x="5236793" y="2566400"/>
              <a:ext cx="611884" cy="1076550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304D">
                    <a:alpha val="20000"/>
                  </a:srgbClr>
                </a:gs>
                <a:gs pos="20000">
                  <a:srgbClr val="2B304D">
                    <a:alpha val="20000"/>
                  </a:srgbClr>
                </a:gs>
                <a:gs pos="100000">
                  <a:srgbClr val="DB93AF">
                    <a:alpha val="4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5" name="Google Shape;305;p15"/>
            <p:cNvSpPr/>
            <p:nvPr/>
          </p:nvSpPr>
          <p:spPr>
            <a:xfrm rot="1800000">
              <a:off x="5765469" y="2876944"/>
              <a:ext cx="630288" cy="1076550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304D">
                    <a:alpha val="20000"/>
                  </a:srgbClr>
                </a:gs>
                <a:gs pos="20000">
                  <a:srgbClr val="2B304D">
                    <a:alpha val="20000"/>
                  </a:srgbClr>
                </a:gs>
                <a:gs pos="100000">
                  <a:srgbClr val="E6B7C9">
                    <a:alpha val="6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06" name="Google Shape;306;p15"/>
          <p:cNvSpPr/>
          <p:nvPr/>
        </p:nvSpPr>
        <p:spPr>
          <a:xfrm>
            <a:off x="2677897" y="5497189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081B4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7" name="Google Shape;307;p15"/>
          <p:cNvPicPr preferRelativeResize="0"/>
          <p:nvPr/>
        </p:nvPicPr>
        <p:blipFill rotWithShape="1">
          <a:blip r:embed="rId3">
            <a:alphaModFix/>
          </a:blip>
          <a:srcRect b="8009" l="1897" r="51465" t="26054"/>
          <a:stretch/>
        </p:blipFill>
        <p:spPr>
          <a:xfrm>
            <a:off x="1567843" y="1214550"/>
            <a:ext cx="9056314" cy="5094175"/>
          </a:xfrm>
          <a:custGeom>
            <a:rect b="b" l="l" r="r" t="t"/>
            <a:pathLst>
              <a:path extrusionOk="0" h="5759451" w="7090237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"/>
          <p:cNvSpPr/>
          <p:nvPr/>
        </p:nvSpPr>
        <p:spPr>
          <a:xfrm rot="2700000">
            <a:off x="612445" y="481888"/>
            <a:ext cx="1080000" cy="1262947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304D"/>
              </a:gs>
              <a:gs pos="30000">
                <a:srgbClr val="2B304D"/>
              </a:gs>
              <a:gs pos="40000">
                <a:srgbClr val="404D77"/>
              </a:gs>
              <a:gs pos="60000">
                <a:srgbClr val="2B304D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3" name="Google Shape;313;p16"/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0">
                <a:srgbClr val="23283F"/>
              </a:gs>
              <a:gs pos="50000">
                <a:srgbClr val="23283F"/>
              </a:gs>
              <a:gs pos="100000">
                <a:srgbClr val="2B304D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4" name="Google Shape;314;p16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081B4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315" name="Google Shape;315;p16"/>
          <p:cNvGrpSpPr/>
          <p:nvPr/>
        </p:nvGrpSpPr>
        <p:grpSpPr>
          <a:xfrm>
            <a:off x="1292493" y="4299807"/>
            <a:ext cx="2083885" cy="2083885"/>
            <a:chOff x="4842143" y="3556857"/>
            <a:chExt cx="2083885" cy="2083885"/>
          </a:xfrm>
        </p:grpSpPr>
        <p:sp>
          <p:nvSpPr>
            <p:cNvPr id="316" name="Google Shape;316;p16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7" name="Google Shape;317;p16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081B4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8" name="Google Shape;318;p16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30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9" name="Google Shape;319;p16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30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20" name="Google Shape;320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1" name="Google Shape;321;p16"/>
          <p:cNvSpPr/>
          <p:nvPr/>
        </p:nvSpPr>
        <p:spPr>
          <a:xfrm>
            <a:off x="281171" y="1388266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081B4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322" name="Google Shape;322;p16"/>
          <p:cNvGrpSpPr/>
          <p:nvPr/>
        </p:nvGrpSpPr>
        <p:grpSpPr>
          <a:xfrm>
            <a:off x="2530792" y="624"/>
            <a:ext cx="1656714" cy="1656714"/>
            <a:chOff x="2481534" y="2139594"/>
            <a:chExt cx="1656714" cy="1656714"/>
          </a:xfrm>
        </p:grpSpPr>
        <p:sp>
          <p:nvSpPr>
            <p:cNvPr id="323" name="Google Shape;323;p16"/>
            <p:cNvSpPr/>
            <p:nvPr/>
          </p:nvSpPr>
          <p:spPr>
            <a:xfrm rot="2700000">
              <a:off x="2769891" y="2336477"/>
              <a:ext cx="1080000" cy="1262947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304D"/>
                </a:gs>
                <a:gs pos="30000">
                  <a:srgbClr val="2B304D"/>
                </a:gs>
                <a:gs pos="40000">
                  <a:srgbClr val="404D77"/>
                </a:gs>
                <a:gs pos="60000">
                  <a:srgbClr val="2B304D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4" name="Google Shape;324;p16"/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23283F"/>
                </a:gs>
                <a:gs pos="50000">
                  <a:srgbClr val="23283F"/>
                </a:gs>
                <a:gs pos="100000">
                  <a:srgbClr val="2B304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25" name="Google Shape;325;p16"/>
          <p:cNvSpPr txBox="1"/>
          <p:nvPr>
            <p:ph type="title"/>
          </p:nvPr>
        </p:nvSpPr>
        <p:spPr>
          <a:xfrm>
            <a:off x="922342" y="-845745"/>
            <a:ext cx="9788890" cy="30346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b="1" lang="en-ID" sz="4400"/>
              <a:t>Grafik Validation Accuracy dan Validation Loss </a:t>
            </a:r>
            <a:endParaRPr/>
          </a:p>
        </p:txBody>
      </p:sp>
      <p:grpSp>
        <p:nvGrpSpPr>
          <p:cNvPr id="326" name="Google Shape;326;p16"/>
          <p:cNvGrpSpPr/>
          <p:nvPr/>
        </p:nvGrpSpPr>
        <p:grpSpPr>
          <a:xfrm>
            <a:off x="2084822" y="5385544"/>
            <a:ext cx="934081" cy="897876"/>
            <a:chOff x="7909909" y="1251044"/>
            <a:chExt cx="934081" cy="897876"/>
          </a:xfrm>
        </p:grpSpPr>
        <p:sp>
          <p:nvSpPr>
            <p:cNvPr id="327" name="Google Shape;327;p16"/>
            <p:cNvSpPr/>
            <p:nvPr/>
          </p:nvSpPr>
          <p:spPr>
            <a:xfrm rot="3600000">
              <a:off x="8220298" y="1428832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304D">
                    <a:alpha val="60000"/>
                  </a:srgbClr>
                </a:gs>
                <a:gs pos="20000">
                  <a:srgbClr val="2B304D">
                    <a:alpha val="60000"/>
                  </a:srgbClr>
                </a:gs>
                <a:gs pos="100000">
                  <a:srgbClr val="DB93AF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" name="Google Shape;328;p16"/>
            <p:cNvSpPr/>
            <p:nvPr/>
          </p:nvSpPr>
          <p:spPr>
            <a:xfrm rot="3600000">
              <a:off x="8066503" y="1339815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304D">
                    <a:alpha val="60000"/>
                  </a:srgbClr>
                </a:gs>
                <a:gs pos="20000">
                  <a:srgbClr val="2B304D">
                    <a:alpha val="60000"/>
                  </a:srgbClr>
                </a:gs>
                <a:gs pos="100000">
                  <a:srgbClr val="DB93AF"/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9" name="Google Shape;329;p16"/>
            <p:cNvSpPr/>
            <p:nvPr/>
          </p:nvSpPr>
          <p:spPr>
            <a:xfrm rot="3600000">
              <a:off x="8217173" y="1608753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304D">
                    <a:alpha val="60000"/>
                  </a:srgbClr>
                </a:gs>
                <a:gs pos="20000">
                  <a:srgbClr val="2B304D">
                    <a:alpha val="60000"/>
                  </a:srgbClr>
                </a:gs>
                <a:gs pos="100000">
                  <a:srgbClr val="DB93AF">
                    <a:alpha val="6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330" name="Google Shape;330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3717" l="5259" r="54397" t="19004"/>
          <a:stretch/>
        </p:blipFill>
        <p:spPr>
          <a:xfrm>
            <a:off x="2681567" y="2454480"/>
            <a:ext cx="6828865" cy="3841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/>
          <p:nvPr/>
        </p:nvSpPr>
        <p:spPr>
          <a:xfrm rot="2700000">
            <a:off x="612445" y="481888"/>
            <a:ext cx="1080000" cy="1262947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304D"/>
              </a:gs>
              <a:gs pos="30000">
                <a:srgbClr val="2B304D"/>
              </a:gs>
              <a:gs pos="40000">
                <a:srgbClr val="404D77"/>
              </a:gs>
              <a:gs pos="60000">
                <a:srgbClr val="2B304D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6" name="Google Shape;336;p17"/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0">
                <a:srgbClr val="23283F"/>
              </a:gs>
              <a:gs pos="50000">
                <a:srgbClr val="23283F"/>
              </a:gs>
              <a:gs pos="100000">
                <a:srgbClr val="2B304D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7" name="Google Shape;337;p17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081B4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338" name="Google Shape;338;p17"/>
          <p:cNvGrpSpPr/>
          <p:nvPr/>
        </p:nvGrpSpPr>
        <p:grpSpPr>
          <a:xfrm>
            <a:off x="1292493" y="4299807"/>
            <a:ext cx="2083885" cy="2083885"/>
            <a:chOff x="4842143" y="3556857"/>
            <a:chExt cx="2083885" cy="2083885"/>
          </a:xfrm>
        </p:grpSpPr>
        <p:sp>
          <p:nvSpPr>
            <p:cNvPr id="339" name="Google Shape;339;p17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0" name="Google Shape;340;p17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081B4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1" name="Google Shape;341;p17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30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2" name="Google Shape;342;p17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30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43" name="Google Shape;343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4" name="Google Shape;344;p17"/>
          <p:cNvSpPr/>
          <p:nvPr/>
        </p:nvSpPr>
        <p:spPr>
          <a:xfrm>
            <a:off x="281171" y="1388266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081B4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345" name="Google Shape;345;p17"/>
          <p:cNvGrpSpPr/>
          <p:nvPr/>
        </p:nvGrpSpPr>
        <p:grpSpPr>
          <a:xfrm>
            <a:off x="2530792" y="624"/>
            <a:ext cx="1656714" cy="1656714"/>
            <a:chOff x="2481534" y="2139594"/>
            <a:chExt cx="1656714" cy="1656714"/>
          </a:xfrm>
        </p:grpSpPr>
        <p:sp>
          <p:nvSpPr>
            <p:cNvPr id="346" name="Google Shape;346;p17"/>
            <p:cNvSpPr/>
            <p:nvPr/>
          </p:nvSpPr>
          <p:spPr>
            <a:xfrm rot="2700000">
              <a:off x="2769891" y="2336477"/>
              <a:ext cx="1080000" cy="1262947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304D"/>
                </a:gs>
                <a:gs pos="30000">
                  <a:srgbClr val="2B304D"/>
                </a:gs>
                <a:gs pos="40000">
                  <a:srgbClr val="404D77"/>
                </a:gs>
                <a:gs pos="60000">
                  <a:srgbClr val="2B304D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7" name="Google Shape;347;p17"/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23283F"/>
                </a:gs>
                <a:gs pos="50000">
                  <a:srgbClr val="23283F"/>
                </a:gs>
                <a:gs pos="100000">
                  <a:srgbClr val="2B304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48" name="Google Shape;348;p17"/>
          <p:cNvSpPr txBox="1"/>
          <p:nvPr>
            <p:ph type="title"/>
          </p:nvPr>
        </p:nvSpPr>
        <p:spPr>
          <a:xfrm>
            <a:off x="701002" y="992616"/>
            <a:ext cx="3565524" cy="30346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b="1" lang="en-ID"/>
              <a:t>Actual vs Testing</a:t>
            </a:r>
            <a:endParaRPr/>
          </a:p>
        </p:txBody>
      </p:sp>
      <p:grpSp>
        <p:nvGrpSpPr>
          <p:cNvPr id="349" name="Google Shape;349;p17"/>
          <p:cNvGrpSpPr/>
          <p:nvPr/>
        </p:nvGrpSpPr>
        <p:grpSpPr>
          <a:xfrm>
            <a:off x="2084822" y="5385544"/>
            <a:ext cx="934081" cy="897876"/>
            <a:chOff x="7909909" y="1251044"/>
            <a:chExt cx="934081" cy="897876"/>
          </a:xfrm>
        </p:grpSpPr>
        <p:sp>
          <p:nvSpPr>
            <p:cNvPr id="350" name="Google Shape;350;p17"/>
            <p:cNvSpPr/>
            <p:nvPr/>
          </p:nvSpPr>
          <p:spPr>
            <a:xfrm rot="3600000">
              <a:off x="8220298" y="1428832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304D">
                    <a:alpha val="60000"/>
                  </a:srgbClr>
                </a:gs>
                <a:gs pos="20000">
                  <a:srgbClr val="2B304D">
                    <a:alpha val="60000"/>
                  </a:srgbClr>
                </a:gs>
                <a:gs pos="100000">
                  <a:srgbClr val="DB93AF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1" name="Google Shape;351;p17"/>
            <p:cNvSpPr/>
            <p:nvPr/>
          </p:nvSpPr>
          <p:spPr>
            <a:xfrm rot="3600000">
              <a:off x="8066503" y="1339815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304D">
                    <a:alpha val="60000"/>
                  </a:srgbClr>
                </a:gs>
                <a:gs pos="20000">
                  <a:srgbClr val="2B304D">
                    <a:alpha val="60000"/>
                  </a:srgbClr>
                </a:gs>
                <a:gs pos="100000">
                  <a:srgbClr val="DB93AF"/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2" name="Google Shape;352;p17"/>
            <p:cNvSpPr/>
            <p:nvPr/>
          </p:nvSpPr>
          <p:spPr>
            <a:xfrm rot="3600000">
              <a:off x="8217173" y="1608753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304D">
                    <a:alpha val="60000"/>
                  </a:srgbClr>
                </a:gs>
                <a:gs pos="20000">
                  <a:srgbClr val="2B304D">
                    <a:alpha val="60000"/>
                  </a:srgbClr>
                </a:gs>
                <a:gs pos="100000">
                  <a:srgbClr val="DB93AF">
                    <a:alpha val="6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353" name="Google Shape;353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1157" l="4507" r="52586" t="27432"/>
          <a:stretch/>
        </p:blipFill>
        <p:spPr>
          <a:xfrm>
            <a:off x="4390541" y="549275"/>
            <a:ext cx="7155833" cy="5761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8"/>
          <p:cNvSpPr/>
          <p:nvPr/>
        </p:nvSpPr>
        <p:spPr>
          <a:xfrm rot="2700000">
            <a:off x="612445" y="481888"/>
            <a:ext cx="1080000" cy="1262947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304D"/>
              </a:gs>
              <a:gs pos="30000">
                <a:srgbClr val="2B304D"/>
              </a:gs>
              <a:gs pos="40000">
                <a:srgbClr val="404D77"/>
              </a:gs>
              <a:gs pos="60000">
                <a:srgbClr val="2B304D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9" name="Google Shape;359;p18"/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0">
                <a:srgbClr val="23283F"/>
              </a:gs>
              <a:gs pos="50000">
                <a:srgbClr val="23283F"/>
              </a:gs>
              <a:gs pos="100000">
                <a:srgbClr val="2B304D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0" name="Google Shape;360;p18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081B4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361" name="Google Shape;361;p18"/>
          <p:cNvGrpSpPr/>
          <p:nvPr/>
        </p:nvGrpSpPr>
        <p:grpSpPr>
          <a:xfrm>
            <a:off x="1292493" y="4299807"/>
            <a:ext cx="2083885" cy="2083885"/>
            <a:chOff x="4842143" y="3556857"/>
            <a:chExt cx="2083885" cy="2083885"/>
          </a:xfrm>
        </p:grpSpPr>
        <p:sp>
          <p:nvSpPr>
            <p:cNvPr id="362" name="Google Shape;362;p18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3" name="Google Shape;363;p18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081B4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4" name="Google Shape;364;p18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30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5" name="Google Shape;365;p18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30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66" name="Google Shape;366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7" name="Google Shape;367;p18"/>
          <p:cNvSpPr txBox="1"/>
          <p:nvPr>
            <p:ph type="title"/>
          </p:nvPr>
        </p:nvSpPr>
        <p:spPr>
          <a:xfrm>
            <a:off x="685036" y="1557949"/>
            <a:ext cx="3565524" cy="242928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b="1" lang="en-ID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Confusion Matrix</a:t>
            </a: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550863" y="549274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081B4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9" name="Google Shape;369;p18"/>
          <p:cNvSpPr/>
          <p:nvPr/>
        </p:nvSpPr>
        <p:spPr>
          <a:xfrm>
            <a:off x="0" y="5773729"/>
            <a:ext cx="12192000" cy="1084271"/>
          </a:xfrm>
          <a:prstGeom prst="rect">
            <a:avLst/>
          </a:prstGeom>
          <a:gradFill>
            <a:gsLst>
              <a:gs pos="0">
                <a:srgbClr val="1C2032">
                  <a:alpha val="0"/>
                </a:srgbClr>
              </a:gs>
              <a:gs pos="28000">
                <a:srgbClr val="1C2032">
                  <a:alpha val="0"/>
                </a:srgbClr>
              </a:gs>
              <a:gs pos="90000">
                <a:srgbClr val="1C2032">
                  <a:alpha val="60000"/>
                </a:srgbClr>
              </a:gs>
              <a:gs pos="100000">
                <a:srgbClr val="1C2032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370" name="Google Shape;370;p18"/>
          <p:cNvGrpSpPr/>
          <p:nvPr/>
        </p:nvGrpSpPr>
        <p:grpSpPr>
          <a:xfrm>
            <a:off x="3041235" y="4246804"/>
            <a:ext cx="1795754" cy="1868165"/>
            <a:chOff x="5008644" y="2170786"/>
            <a:chExt cx="1795754" cy="1868165"/>
          </a:xfrm>
        </p:grpSpPr>
        <p:sp>
          <p:nvSpPr>
            <p:cNvPr id="371" name="Google Shape;371;p18"/>
            <p:cNvSpPr/>
            <p:nvPr/>
          </p:nvSpPr>
          <p:spPr>
            <a:xfrm rot="1800000">
              <a:off x="5463135" y="2432482"/>
              <a:ext cx="1242172" cy="729202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304D">
                    <a:alpha val="20000"/>
                  </a:srgbClr>
                </a:gs>
                <a:gs pos="20000">
                  <a:srgbClr val="2B304D">
                    <a:alpha val="20000"/>
                  </a:srgbClr>
                </a:gs>
                <a:gs pos="100000">
                  <a:srgbClr val="DB93AF">
                    <a:alpha val="4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2" name="Google Shape;372;p18"/>
            <p:cNvSpPr/>
            <p:nvPr/>
          </p:nvSpPr>
          <p:spPr>
            <a:xfrm rot="1800000">
              <a:off x="5236793" y="2566400"/>
              <a:ext cx="611884" cy="1076550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304D">
                    <a:alpha val="20000"/>
                  </a:srgbClr>
                </a:gs>
                <a:gs pos="20000">
                  <a:srgbClr val="2B304D">
                    <a:alpha val="20000"/>
                  </a:srgbClr>
                </a:gs>
                <a:gs pos="100000">
                  <a:srgbClr val="DB93AF">
                    <a:alpha val="4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3" name="Google Shape;373;p18"/>
            <p:cNvSpPr/>
            <p:nvPr/>
          </p:nvSpPr>
          <p:spPr>
            <a:xfrm rot="1800000">
              <a:off x="5765469" y="2876944"/>
              <a:ext cx="630288" cy="1076550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304D">
                    <a:alpha val="20000"/>
                  </a:srgbClr>
                </a:gs>
                <a:gs pos="20000">
                  <a:srgbClr val="2B304D">
                    <a:alpha val="20000"/>
                  </a:srgbClr>
                </a:gs>
                <a:gs pos="100000">
                  <a:srgbClr val="E6B7C9">
                    <a:alpha val="6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374" name="Google Shape;374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4053" l="7949" r="42173" t="24176"/>
          <a:stretch/>
        </p:blipFill>
        <p:spPr>
          <a:xfrm>
            <a:off x="4357820" y="981198"/>
            <a:ext cx="7027763" cy="4895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9"/>
          <p:cNvSpPr/>
          <p:nvPr/>
        </p:nvSpPr>
        <p:spPr>
          <a:xfrm rot="2700000">
            <a:off x="612445" y="481888"/>
            <a:ext cx="1080000" cy="1262947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304D"/>
              </a:gs>
              <a:gs pos="30000">
                <a:srgbClr val="2B304D"/>
              </a:gs>
              <a:gs pos="40000">
                <a:srgbClr val="404D77"/>
              </a:gs>
              <a:gs pos="60000">
                <a:srgbClr val="2B304D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0" name="Google Shape;380;p19"/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0">
                <a:srgbClr val="23283F"/>
              </a:gs>
              <a:gs pos="50000">
                <a:srgbClr val="23283F"/>
              </a:gs>
              <a:gs pos="100000">
                <a:srgbClr val="2B304D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1" name="Google Shape;381;p19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081B4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382" name="Google Shape;382;p19"/>
          <p:cNvGrpSpPr/>
          <p:nvPr/>
        </p:nvGrpSpPr>
        <p:grpSpPr>
          <a:xfrm>
            <a:off x="1292493" y="4299807"/>
            <a:ext cx="2083885" cy="2083885"/>
            <a:chOff x="4842143" y="3556857"/>
            <a:chExt cx="2083885" cy="2083885"/>
          </a:xfrm>
        </p:grpSpPr>
        <p:sp>
          <p:nvSpPr>
            <p:cNvPr id="383" name="Google Shape;383;p19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4" name="Google Shape;384;p19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081B4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5" name="Google Shape;385;p19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30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6" name="Google Shape;386;p19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30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87" name="Google Shape;387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8" name="Google Shape;388;p19"/>
          <p:cNvSpPr/>
          <p:nvPr/>
        </p:nvSpPr>
        <p:spPr>
          <a:xfrm>
            <a:off x="281171" y="1388266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081B4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389" name="Google Shape;389;p19"/>
          <p:cNvGrpSpPr/>
          <p:nvPr/>
        </p:nvGrpSpPr>
        <p:grpSpPr>
          <a:xfrm>
            <a:off x="2530792" y="624"/>
            <a:ext cx="1656714" cy="1656714"/>
            <a:chOff x="2481534" y="2139594"/>
            <a:chExt cx="1656714" cy="1656714"/>
          </a:xfrm>
        </p:grpSpPr>
        <p:sp>
          <p:nvSpPr>
            <p:cNvPr id="390" name="Google Shape;390;p19"/>
            <p:cNvSpPr/>
            <p:nvPr/>
          </p:nvSpPr>
          <p:spPr>
            <a:xfrm rot="2700000">
              <a:off x="2769891" y="2336477"/>
              <a:ext cx="1080000" cy="1262947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304D"/>
                </a:gs>
                <a:gs pos="30000">
                  <a:srgbClr val="2B304D"/>
                </a:gs>
                <a:gs pos="40000">
                  <a:srgbClr val="404D77"/>
                </a:gs>
                <a:gs pos="60000">
                  <a:srgbClr val="2B304D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1" name="Google Shape;391;p19"/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23283F"/>
                </a:gs>
                <a:gs pos="50000">
                  <a:srgbClr val="23283F"/>
                </a:gs>
                <a:gs pos="100000">
                  <a:srgbClr val="2B304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92" name="Google Shape;392;p19"/>
          <p:cNvSpPr txBox="1"/>
          <p:nvPr>
            <p:ph type="title"/>
          </p:nvPr>
        </p:nvSpPr>
        <p:spPr>
          <a:xfrm>
            <a:off x="817510" y="1132673"/>
            <a:ext cx="3565524" cy="30346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</a:pPr>
            <a:r>
              <a:rPr b="1" lang="en-ID">
                <a:latin typeface="Montserrat"/>
                <a:ea typeface="Montserrat"/>
                <a:cs typeface="Montserrat"/>
                <a:sym typeface="Montserrat"/>
              </a:rPr>
              <a:t>Akurasi: 92%</a:t>
            </a:r>
            <a:endParaRPr/>
          </a:p>
        </p:txBody>
      </p:sp>
      <p:grpSp>
        <p:nvGrpSpPr>
          <p:cNvPr id="393" name="Google Shape;393;p19"/>
          <p:cNvGrpSpPr/>
          <p:nvPr/>
        </p:nvGrpSpPr>
        <p:grpSpPr>
          <a:xfrm>
            <a:off x="2084822" y="5385544"/>
            <a:ext cx="934081" cy="897876"/>
            <a:chOff x="7909909" y="1251044"/>
            <a:chExt cx="934081" cy="897876"/>
          </a:xfrm>
        </p:grpSpPr>
        <p:sp>
          <p:nvSpPr>
            <p:cNvPr id="394" name="Google Shape;394;p19"/>
            <p:cNvSpPr/>
            <p:nvPr/>
          </p:nvSpPr>
          <p:spPr>
            <a:xfrm rot="3600000">
              <a:off x="8220298" y="1428832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304D">
                    <a:alpha val="60000"/>
                  </a:srgbClr>
                </a:gs>
                <a:gs pos="20000">
                  <a:srgbClr val="2B304D">
                    <a:alpha val="60000"/>
                  </a:srgbClr>
                </a:gs>
                <a:gs pos="100000">
                  <a:srgbClr val="DB93AF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5" name="Google Shape;395;p19"/>
            <p:cNvSpPr/>
            <p:nvPr/>
          </p:nvSpPr>
          <p:spPr>
            <a:xfrm rot="3600000">
              <a:off x="8066503" y="1339815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304D">
                    <a:alpha val="60000"/>
                  </a:srgbClr>
                </a:gs>
                <a:gs pos="20000">
                  <a:srgbClr val="2B304D">
                    <a:alpha val="60000"/>
                  </a:srgbClr>
                </a:gs>
                <a:gs pos="100000">
                  <a:srgbClr val="DB93AF"/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6" name="Google Shape;396;p19"/>
            <p:cNvSpPr/>
            <p:nvPr/>
          </p:nvSpPr>
          <p:spPr>
            <a:xfrm rot="3600000">
              <a:off x="8217173" y="1608753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304D">
                    <a:alpha val="60000"/>
                  </a:srgbClr>
                </a:gs>
                <a:gs pos="20000">
                  <a:srgbClr val="2B304D">
                    <a:alpha val="60000"/>
                  </a:srgbClr>
                </a:gs>
                <a:gs pos="100000">
                  <a:srgbClr val="DB93AF">
                    <a:alpha val="6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397" name="Google Shape;397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4368" l="5346" r="52844" t="28965"/>
          <a:stretch/>
        </p:blipFill>
        <p:spPr>
          <a:xfrm>
            <a:off x="4295776" y="1363910"/>
            <a:ext cx="7345363" cy="4131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ge and Gender Classification using MobileNets | by Kinar R | YML  Innovation Lab | Medium" id="138" name="Google Shape;138;p2"/>
          <p:cNvPicPr preferRelativeResize="0"/>
          <p:nvPr/>
        </p:nvPicPr>
        <p:blipFill rotWithShape="1">
          <a:blip r:embed="rId3">
            <a:alphaModFix amt="13000"/>
          </a:blip>
          <a:srcRect b="0" l="0" r="0" t="0"/>
          <a:stretch/>
        </p:blipFill>
        <p:spPr>
          <a:xfrm>
            <a:off x="-106018" y="0"/>
            <a:ext cx="12298018" cy="691763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"/>
          <p:cNvSpPr txBox="1"/>
          <p:nvPr>
            <p:ph type="title"/>
          </p:nvPr>
        </p:nvSpPr>
        <p:spPr>
          <a:xfrm>
            <a:off x="729767" y="844146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1" lang="en-ID">
                <a:latin typeface="Arial"/>
                <a:ea typeface="Arial"/>
                <a:cs typeface="Arial"/>
                <a:sym typeface="Arial"/>
              </a:rPr>
              <a:t>Topik Bahasan</a:t>
            </a:r>
            <a:br>
              <a:rPr b="1" lang="en-ID">
                <a:latin typeface="Arial"/>
                <a:ea typeface="Arial"/>
                <a:cs typeface="Arial"/>
                <a:sym typeface="Arial"/>
              </a:rPr>
            </a:b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"/>
          <p:cNvSpPr/>
          <p:nvPr/>
        </p:nvSpPr>
        <p:spPr>
          <a:xfrm>
            <a:off x="419805" y="2102153"/>
            <a:ext cx="2965047" cy="83827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522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Data Understanding</a:t>
            </a:r>
            <a:endParaRPr sz="2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1" name="Google Shape;141;p2"/>
          <p:cNvSpPr/>
          <p:nvPr/>
        </p:nvSpPr>
        <p:spPr>
          <a:xfrm>
            <a:off x="8608196" y="3685922"/>
            <a:ext cx="2965047" cy="83827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522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Data Preprocessing </a:t>
            </a:r>
            <a:endParaRPr sz="2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2" name="Google Shape;142;p2"/>
          <p:cNvSpPr/>
          <p:nvPr/>
        </p:nvSpPr>
        <p:spPr>
          <a:xfrm>
            <a:off x="4376544" y="3805614"/>
            <a:ext cx="2965047" cy="83827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522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Model Architecture</a:t>
            </a:r>
            <a:endParaRPr sz="2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3" name="Google Shape;143;p2"/>
          <p:cNvSpPr/>
          <p:nvPr/>
        </p:nvSpPr>
        <p:spPr>
          <a:xfrm>
            <a:off x="419805" y="3805614"/>
            <a:ext cx="2965047" cy="83827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522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Model Evaluation</a:t>
            </a:r>
            <a:endParaRPr sz="2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4" name="Google Shape;144;p2"/>
          <p:cNvSpPr/>
          <p:nvPr/>
        </p:nvSpPr>
        <p:spPr>
          <a:xfrm>
            <a:off x="419805" y="5508381"/>
            <a:ext cx="2965047" cy="83827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522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Kesimpulan</a:t>
            </a:r>
            <a:endParaRPr sz="2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3540314" y="2232117"/>
            <a:ext cx="667316" cy="52934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B93DB"/>
          </a:solidFill>
          <a:ln cap="flat" cmpd="sng" w="12700">
            <a:solidFill>
              <a:srgbClr val="522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7485807" y="2276038"/>
            <a:ext cx="700796" cy="49050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B93DB"/>
          </a:solidFill>
          <a:ln cap="flat" cmpd="sng" w="12700">
            <a:solidFill>
              <a:srgbClr val="522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7" name="Google Shape;147;p2"/>
          <p:cNvSpPr/>
          <p:nvPr/>
        </p:nvSpPr>
        <p:spPr>
          <a:xfrm>
            <a:off x="9826657" y="2949528"/>
            <a:ext cx="620343" cy="69390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182D6"/>
          </a:solidFill>
          <a:ln cap="flat" cmpd="sng" w="12700">
            <a:solidFill>
              <a:srgbClr val="522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8" name="Google Shape;148;p2"/>
          <p:cNvSpPr/>
          <p:nvPr/>
        </p:nvSpPr>
        <p:spPr>
          <a:xfrm>
            <a:off x="1680038" y="4718076"/>
            <a:ext cx="444580" cy="69390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182D6"/>
          </a:solidFill>
          <a:ln cap="flat" cmpd="sng" w="12700">
            <a:solidFill>
              <a:srgbClr val="522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9" name="Google Shape;149;p2"/>
          <p:cNvSpPr/>
          <p:nvPr/>
        </p:nvSpPr>
        <p:spPr>
          <a:xfrm>
            <a:off x="4282299" y="2059726"/>
            <a:ext cx="2965047" cy="83827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522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Data Exploration</a:t>
            </a:r>
            <a:endParaRPr sz="2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0" name="Google Shape;150;p2"/>
          <p:cNvSpPr/>
          <p:nvPr/>
        </p:nvSpPr>
        <p:spPr>
          <a:xfrm>
            <a:off x="8261272" y="2048888"/>
            <a:ext cx="3751114" cy="83827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522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Split Data (Train,Validation,Test)</a:t>
            </a:r>
            <a:endParaRPr sz="2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1" name="Google Shape;151;p2"/>
          <p:cNvSpPr/>
          <p:nvPr/>
        </p:nvSpPr>
        <p:spPr>
          <a:xfrm>
            <a:off x="7553536" y="3964644"/>
            <a:ext cx="931227" cy="50900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B93DB"/>
          </a:solidFill>
          <a:ln cap="flat" cmpd="sng" w="12700">
            <a:solidFill>
              <a:srgbClr val="522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2" name="Google Shape;152;p2"/>
          <p:cNvSpPr/>
          <p:nvPr/>
        </p:nvSpPr>
        <p:spPr>
          <a:xfrm>
            <a:off x="3540314" y="3964643"/>
            <a:ext cx="700796" cy="50900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B93DB"/>
          </a:solidFill>
          <a:ln cap="flat" cmpd="sng" w="12700">
            <a:solidFill>
              <a:srgbClr val="522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0"/>
          <p:cNvSpPr txBox="1"/>
          <p:nvPr>
            <p:ph type="title"/>
          </p:nvPr>
        </p:nvSpPr>
        <p:spPr>
          <a:xfrm>
            <a:off x="681490" y="576489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</a:pPr>
            <a:r>
              <a:rPr b="1" lang="en-ID" sz="4000">
                <a:latin typeface="Montserrat"/>
                <a:ea typeface="Montserrat"/>
                <a:cs typeface="Montserrat"/>
                <a:sym typeface="Montserrat"/>
              </a:rPr>
              <a:t>Hasil Testing</a:t>
            </a:r>
            <a:endParaRPr b="1"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3" name="Google Shape;4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500" y="1462550"/>
            <a:ext cx="4384975" cy="45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000" y="1462550"/>
            <a:ext cx="4384976" cy="4523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20475" y="1462550"/>
            <a:ext cx="4384975" cy="45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g2598aed57ff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01" y="500150"/>
            <a:ext cx="5329275" cy="585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2598aed57ff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9350" y="544341"/>
            <a:ext cx="6230149" cy="5762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598aed57ff_1_5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VGG19</a:t>
            </a:r>
            <a:endParaRPr/>
          </a:p>
        </p:txBody>
      </p:sp>
      <p:sp>
        <p:nvSpPr>
          <p:cNvPr id="417" name="Google Shape;417;g2598aed57ff_1_5"/>
          <p:cNvSpPr txBox="1"/>
          <p:nvPr>
            <p:ph idx="1" type="body"/>
          </p:nvPr>
        </p:nvSpPr>
        <p:spPr>
          <a:xfrm>
            <a:off x="550863" y="2113199"/>
            <a:ext cx="11090400" cy="397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418" name="Google Shape;418;g2598aed57ff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097" y="1986122"/>
            <a:ext cx="9314551" cy="487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g2598aed57ff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200" cy="6339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g2598aed57ff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202" cy="5134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1"/>
          <p:cNvSpPr txBox="1"/>
          <p:nvPr>
            <p:ph type="ctrTitle"/>
          </p:nvPr>
        </p:nvSpPr>
        <p:spPr>
          <a:xfrm>
            <a:off x="668122" y="2973351"/>
            <a:ext cx="3565524" cy="9112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</a:pPr>
            <a:r>
              <a:rPr b="1" lang="en-ID" sz="4800">
                <a:highlight>
                  <a:srgbClr val="0000FF"/>
                </a:highlight>
                <a:latin typeface="Montserrat"/>
                <a:ea typeface="Montserrat"/>
                <a:cs typeface="Montserrat"/>
                <a:sym typeface="Montserrat"/>
              </a:rPr>
              <a:t>Resnet</a:t>
            </a:r>
            <a:endParaRPr b="1" sz="4800">
              <a:highlight>
                <a:srgbClr val="0000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Resnet Architecture Explained. In their 2015 publication “Deep… | by  Siddhesh Bangar | Medium" id="434" name="Google Shape;434;p21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3735998" y="595312"/>
            <a:ext cx="8096250" cy="56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2"/>
          <p:cNvSpPr txBox="1"/>
          <p:nvPr>
            <p:ph type="title"/>
          </p:nvPr>
        </p:nvSpPr>
        <p:spPr>
          <a:xfrm>
            <a:off x="787460" y="70515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b="1" lang="en-ID"/>
              <a:t>ResNet</a:t>
            </a:r>
            <a:endParaRPr b="1"/>
          </a:p>
        </p:txBody>
      </p:sp>
      <p:pic>
        <p:nvPicPr>
          <p:cNvPr descr="A diagram of a graph&#10;&#10;Description automatically generated" id="440" name="Google Shape;44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8750" y="1787794"/>
            <a:ext cx="7189021" cy="4381074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22"/>
          <p:cNvSpPr txBox="1"/>
          <p:nvPr>
            <p:ph idx="1" type="body"/>
          </p:nvPr>
        </p:nvSpPr>
        <p:spPr>
          <a:xfrm>
            <a:off x="550863" y="2113199"/>
            <a:ext cx="11090274" cy="397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762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622" y="2123562"/>
            <a:ext cx="9868755" cy="2069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4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t/>
            </a:r>
            <a:endParaRPr/>
          </a:p>
        </p:txBody>
      </p:sp>
      <p:sp>
        <p:nvSpPr>
          <p:cNvPr id="452" name="Google Shape;452;p24"/>
          <p:cNvSpPr txBox="1"/>
          <p:nvPr>
            <p:ph idx="1" type="body"/>
          </p:nvPr>
        </p:nvSpPr>
        <p:spPr>
          <a:xfrm>
            <a:off x="550863" y="2113199"/>
            <a:ext cx="11090274" cy="397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762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453" name="Google Shape;453;p24"/>
          <p:cNvPicPr preferRelativeResize="0"/>
          <p:nvPr/>
        </p:nvPicPr>
        <p:blipFill rotWithShape="1">
          <a:blip r:embed="rId3">
            <a:alphaModFix/>
          </a:blip>
          <a:srcRect b="8009" l="4518" r="21166" t="36889"/>
          <a:stretch/>
        </p:blipFill>
        <p:spPr>
          <a:xfrm>
            <a:off x="550862" y="2125034"/>
            <a:ext cx="9060498" cy="3778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5"/>
          <p:cNvSpPr txBox="1"/>
          <p:nvPr>
            <p:ph type="title"/>
          </p:nvPr>
        </p:nvSpPr>
        <p:spPr>
          <a:xfrm>
            <a:off x="550864" y="549275"/>
            <a:ext cx="3565524" cy="19978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t/>
            </a:r>
            <a:endParaRPr/>
          </a:p>
        </p:txBody>
      </p:sp>
      <p:pic>
        <p:nvPicPr>
          <p:cNvPr id="459" name="Google Shape;459;p25"/>
          <p:cNvPicPr preferRelativeResize="0"/>
          <p:nvPr/>
        </p:nvPicPr>
        <p:blipFill rotWithShape="1">
          <a:blip r:embed="rId3">
            <a:alphaModFix/>
          </a:blip>
          <a:srcRect b="8009" l="1897" r="51465" t="26054"/>
          <a:stretch/>
        </p:blipFill>
        <p:spPr>
          <a:xfrm>
            <a:off x="4550900" y="1434872"/>
            <a:ext cx="7090237" cy="3988257"/>
          </a:xfrm>
          <a:custGeom>
            <a:rect b="b" l="l" r="r" t="t"/>
            <a:pathLst>
              <a:path extrusionOk="0" h="5759451" w="7090237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1672517" y="228600"/>
            <a:ext cx="8846966" cy="699714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"/>
          <p:cNvSpPr txBox="1"/>
          <p:nvPr>
            <p:ph type="title"/>
          </p:nvPr>
        </p:nvSpPr>
        <p:spPr>
          <a:xfrm>
            <a:off x="550863" y="966729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en-ID">
                <a:latin typeface="Arial"/>
                <a:ea typeface="Arial"/>
                <a:cs typeface="Arial"/>
                <a:sym typeface="Arial"/>
              </a:rPr>
              <a:t>Data Understanding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"/>
          <p:cNvSpPr txBox="1"/>
          <p:nvPr>
            <p:ph idx="1" type="body"/>
          </p:nvPr>
        </p:nvSpPr>
        <p:spPr>
          <a:xfrm>
            <a:off x="550863" y="2113199"/>
            <a:ext cx="10852633" cy="397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ID">
                <a:solidFill>
                  <a:schemeClr val="lt2"/>
                </a:solidFill>
              </a:rPr>
              <a:t>Data Wajah dari </a:t>
            </a:r>
            <a:r>
              <a:rPr b="1" lang="en-ID">
                <a:solidFill>
                  <a:schemeClr val="lt2"/>
                </a:solidFill>
              </a:rPr>
              <a:t>CelebA</a:t>
            </a:r>
            <a:r>
              <a:rPr lang="en-ID">
                <a:solidFill>
                  <a:schemeClr val="lt2"/>
                </a:solidFill>
              </a:rPr>
              <a:t>: </a:t>
            </a:r>
            <a:r>
              <a:rPr lang="en-ID" u="sng">
                <a:solidFill>
                  <a:srgbClr val="675BC8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https://mmlab.ie.cuhk.edu.hk/projects/CelebA.</a:t>
            </a:r>
            <a:r>
              <a:rPr lang="en-ID" u="sng">
                <a:solidFill>
                  <a:schemeClr val="lt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html</a:t>
            </a:r>
            <a:endParaRPr>
              <a:solidFill>
                <a:schemeClr val="lt2"/>
              </a:solidFill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ID">
                <a:solidFill>
                  <a:schemeClr val="lt2"/>
                </a:solidFill>
              </a:rPr>
              <a:t>Mencakup gambar-gambar wajah manusia dengan berbagai pose/gaya, terdiri dari 40 atribut, diantaranya:</a:t>
            </a:r>
            <a:r>
              <a:rPr b="0" i="0" lang="en-ID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, ekspresi,  warna rambut, senyuman,  penggunaan kacamata,dll</a:t>
            </a:r>
            <a:endParaRPr>
              <a:solidFill>
                <a:schemeClr val="lt2"/>
              </a:solidFill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</a:pPr>
            <a:r>
              <a:rPr lang="en-ID">
                <a:solidFill>
                  <a:schemeClr val="lt2"/>
                </a:solidFill>
              </a:rPr>
              <a:t>Jumlah Data</a:t>
            </a:r>
            <a:r>
              <a:rPr b="1" lang="en-ID">
                <a:solidFill>
                  <a:schemeClr val="lt2"/>
                </a:solidFill>
              </a:rPr>
              <a:t>: </a:t>
            </a:r>
            <a:r>
              <a:rPr b="1" lang="en-ID">
                <a:solidFill>
                  <a:schemeClr val="lt2"/>
                </a:solidFill>
                <a:highlight>
                  <a:srgbClr val="0000FF"/>
                </a:highlight>
              </a:rPr>
              <a:t>202.599</a:t>
            </a:r>
            <a:r>
              <a:rPr b="1" lang="en-ID">
                <a:solidFill>
                  <a:schemeClr val="lt2"/>
                </a:solidFill>
              </a:rPr>
              <a:t> </a:t>
            </a:r>
            <a:endParaRPr/>
          </a:p>
          <a:p>
            <a:pPr indent="-762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  <a:p>
            <a:pPr indent="-762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60" name="Google Shape;160;p3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ourier New"/>
              <a:buNone/>
            </a:pPr>
            <a:r>
              <a:rPr b="0" i="0" lang="en-ID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202,599 original web face images</a:t>
            </a:r>
            <a:r>
              <a:rPr b="0" i="0" lang="en-ID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6"/>
          <p:cNvSpPr txBox="1"/>
          <p:nvPr>
            <p:ph type="title"/>
          </p:nvPr>
        </p:nvSpPr>
        <p:spPr>
          <a:xfrm>
            <a:off x="550864" y="549275"/>
            <a:ext cx="3565524" cy="30346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nir"/>
              <a:buNone/>
            </a:pPr>
            <a:r>
              <a:rPr lang="en-ID"/>
              <a:t>Grafik Akurasidan Loss Training dan Validation</a:t>
            </a:r>
            <a:endParaRPr/>
          </a:p>
        </p:txBody>
      </p:sp>
      <p:sp>
        <p:nvSpPr>
          <p:cNvPr id="465" name="Google Shape;465;p26"/>
          <p:cNvSpPr txBox="1"/>
          <p:nvPr>
            <p:ph idx="1" type="body"/>
          </p:nvPr>
        </p:nvSpPr>
        <p:spPr>
          <a:xfrm>
            <a:off x="550863" y="2113199"/>
            <a:ext cx="11090274" cy="397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762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466" name="Google Shape;4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5561" y="489148"/>
            <a:ext cx="6535620" cy="5901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/>
          <p:nvPr>
            <p:ph type="title"/>
          </p:nvPr>
        </p:nvSpPr>
        <p:spPr>
          <a:xfrm>
            <a:off x="550864" y="549275"/>
            <a:ext cx="3565524" cy="30346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lang="en-ID"/>
              <a:t>Actual vs Testing</a:t>
            </a:r>
            <a:endParaRPr/>
          </a:p>
        </p:txBody>
      </p:sp>
      <p:sp>
        <p:nvSpPr>
          <p:cNvPr id="472" name="Google Shape;472;p27"/>
          <p:cNvSpPr txBox="1"/>
          <p:nvPr>
            <p:ph idx="1" type="body"/>
          </p:nvPr>
        </p:nvSpPr>
        <p:spPr>
          <a:xfrm>
            <a:off x="550863" y="2113199"/>
            <a:ext cx="11090274" cy="397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762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473" name="Google Shape;4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1790" y="460544"/>
            <a:ext cx="4102134" cy="5660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8"/>
          <p:cNvSpPr txBox="1"/>
          <p:nvPr>
            <p:ph type="title"/>
          </p:nvPr>
        </p:nvSpPr>
        <p:spPr>
          <a:xfrm>
            <a:off x="550864" y="1007165"/>
            <a:ext cx="3565524" cy="242928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lang="en-ID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Confusion Matrix</a:t>
            </a:r>
            <a:endParaRPr/>
          </a:p>
        </p:txBody>
      </p:sp>
      <p:sp>
        <p:nvSpPr>
          <p:cNvPr id="479" name="Google Shape;479;p28"/>
          <p:cNvSpPr txBox="1"/>
          <p:nvPr>
            <p:ph idx="1" type="body"/>
          </p:nvPr>
        </p:nvSpPr>
        <p:spPr>
          <a:xfrm>
            <a:off x="550863" y="2113199"/>
            <a:ext cx="11090274" cy="397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762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480" name="Google Shape;48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5007" y="711153"/>
            <a:ext cx="7168687" cy="5381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9"/>
          <p:cNvSpPr txBox="1"/>
          <p:nvPr>
            <p:ph type="title"/>
          </p:nvPr>
        </p:nvSpPr>
        <p:spPr>
          <a:xfrm>
            <a:off x="550864" y="549275"/>
            <a:ext cx="3565524" cy="30346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b="1" lang="en-ID"/>
              <a:t>Akurasi: 94%</a:t>
            </a:r>
            <a:endParaRPr/>
          </a:p>
        </p:txBody>
      </p:sp>
      <p:pic>
        <p:nvPicPr>
          <p:cNvPr id="486" name="Google Shape;48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1299" y="2183046"/>
            <a:ext cx="7966235" cy="2964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0"/>
          <p:cNvSpPr txBox="1"/>
          <p:nvPr>
            <p:ph type="title"/>
          </p:nvPr>
        </p:nvSpPr>
        <p:spPr>
          <a:xfrm>
            <a:off x="773930" y="1244694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n-ID" sz="4400">
                <a:latin typeface="Arial"/>
                <a:ea typeface="Arial"/>
                <a:cs typeface="Arial"/>
                <a:sym typeface="Arial"/>
              </a:rPr>
              <a:t>Hasil Testing</a:t>
            </a:r>
            <a:endParaRPr b="1" sz="4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0"/>
          <p:cNvSpPr txBox="1"/>
          <p:nvPr>
            <p:ph idx="1" type="body"/>
          </p:nvPr>
        </p:nvSpPr>
        <p:spPr>
          <a:xfrm>
            <a:off x="550863" y="2113199"/>
            <a:ext cx="11090274" cy="397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762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493" name="Google Shape;4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1513" y="204824"/>
            <a:ext cx="2497315" cy="644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598aed57ff_0_13"/>
          <p:cNvSpPr txBox="1"/>
          <p:nvPr>
            <p:ph type="title"/>
          </p:nvPr>
        </p:nvSpPr>
        <p:spPr>
          <a:xfrm>
            <a:off x="662405" y="475944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n-ID" sz="4400">
                <a:latin typeface="Arial"/>
                <a:ea typeface="Arial"/>
                <a:cs typeface="Arial"/>
                <a:sym typeface="Arial"/>
              </a:rPr>
              <a:t>Resnet 50</a:t>
            </a:r>
            <a:endParaRPr b="1" sz="4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2598aed57ff_0_13"/>
          <p:cNvSpPr txBox="1"/>
          <p:nvPr>
            <p:ph idx="1" type="body"/>
          </p:nvPr>
        </p:nvSpPr>
        <p:spPr>
          <a:xfrm>
            <a:off x="550863" y="2113199"/>
            <a:ext cx="11090400" cy="3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762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500" name="Google Shape;500;g2598aed57ff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400" y="1624893"/>
            <a:ext cx="11314650" cy="1146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598aed57ff_0_21"/>
          <p:cNvSpPr txBox="1"/>
          <p:nvPr>
            <p:ph type="title"/>
          </p:nvPr>
        </p:nvSpPr>
        <p:spPr>
          <a:xfrm>
            <a:off x="662405" y="475944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n-ID" sz="4400">
                <a:latin typeface="Arial"/>
                <a:ea typeface="Arial"/>
                <a:cs typeface="Arial"/>
                <a:sym typeface="Arial"/>
              </a:rPr>
              <a:t>Testing</a:t>
            </a:r>
            <a:r>
              <a:rPr b="1" lang="en-ID" sz="4400">
                <a:latin typeface="Arial"/>
                <a:ea typeface="Arial"/>
                <a:cs typeface="Arial"/>
                <a:sym typeface="Arial"/>
              </a:rPr>
              <a:t> </a:t>
            </a:r>
            <a:endParaRPr b="1" sz="4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2598aed57ff_0_21"/>
          <p:cNvSpPr txBox="1"/>
          <p:nvPr>
            <p:ph idx="1" type="body"/>
          </p:nvPr>
        </p:nvSpPr>
        <p:spPr>
          <a:xfrm>
            <a:off x="550863" y="2113199"/>
            <a:ext cx="11090400" cy="3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762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507" name="Google Shape;507;g2598aed57ff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2200" y="346700"/>
            <a:ext cx="4464449" cy="6164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"/>
          <p:cNvSpPr txBox="1"/>
          <p:nvPr>
            <p:ph type="ctrTitle"/>
          </p:nvPr>
        </p:nvSpPr>
        <p:spPr>
          <a:xfrm>
            <a:off x="668122" y="3170299"/>
            <a:ext cx="3565524" cy="9112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</a:pPr>
            <a:r>
              <a:rPr b="1" lang="en-ID" sz="4800">
                <a:highlight>
                  <a:srgbClr val="0000FF"/>
                </a:highlight>
                <a:latin typeface="Montserrat"/>
                <a:ea typeface="Montserrat"/>
                <a:cs typeface="Montserrat"/>
                <a:sym typeface="Montserrat"/>
              </a:rPr>
              <a:t>Google</a:t>
            </a:r>
            <a:br>
              <a:rPr b="1" lang="en-ID" sz="4800">
                <a:highlight>
                  <a:srgbClr val="0000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ID" sz="4800">
                <a:highlight>
                  <a:srgbClr val="0000FF"/>
                </a:highlight>
                <a:latin typeface="Montserrat"/>
                <a:ea typeface="Montserrat"/>
                <a:cs typeface="Montserrat"/>
                <a:sym typeface="Montserrat"/>
              </a:rPr>
              <a:t>Net</a:t>
            </a:r>
            <a:endParaRPr b="1" sz="4800">
              <a:highlight>
                <a:srgbClr val="0000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GoogLeNet convolutional neural network - MATLAB googlenet" id="513" name="Google Shape;513;p31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5495901" y="0"/>
            <a:ext cx="56737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2"/>
          <p:cNvSpPr txBox="1"/>
          <p:nvPr>
            <p:ph type="title"/>
          </p:nvPr>
        </p:nvSpPr>
        <p:spPr>
          <a:xfrm>
            <a:off x="1100400" y="753256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b="1" lang="en-ID"/>
              <a:t>GoogleNet Architecture</a:t>
            </a:r>
            <a:endParaRPr b="1"/>
          </a:p>
        </p:txBody>
      </p:sp>
      <p:pic>
        <p:nvPicPr>
          <p:cNvPr id="519" name="Google Shape;51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179" y="1867922"/>
            <a:ext cx="8017641" cy="3122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7344" y="1076801"/>
            <a:ext cx="8477312" cy="771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9053" y="1948385"/>
            <a:ext cx="5453894" cy="3822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"/>
          <p:cNvSpPr txBox="1"/>
          <p:nvPr>
            <p:ph type="title"/>
          </p:nvPr>
        </p:nvSpPr>
        <p:spPr>
          <a:xfrm>
            <a:off x="550200" y="644690"/>
            <a:ext cx="11091600" cy="781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b="1" lang="en-ID"/>
              <a:t>Gambaran Umum </a:t>
            </a:r>
            <a:r>
              <a:rPr b="1" lang="en-ID">
                <a:latin typeface="Arial"/>
                <a:ea typeface="Arial"/>
                <a:cs typeface="Arial"/>
                <a:sym typeface="Arial"/>
              </a:rPr>
              <a:t>Dataset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"/>
          <p:cNvSpPr txBox="1"/>
          <p:nvPr>
            <p:ph idx="1" type="body"/>
          </p:nvPr>
        </p:nvSpPr>
        <p:spPr>
          <a:xfrm>
            <a:off x="551526" y="1908314"/>
            <a:ext cx="11090274" cy="397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AutoNum type="arabicPeriod"/>
            </a:pPr>
            <a:r>
              <a:rPr b="1" lang="en-ID" sz="2000"/>
              <a:t>img_align_celeba.zip</a:t>
            </a:r>
            <a:r>
              <a:rPr lang="en-ID" sz="2000"/>
              <a:t>: File ini berisi kumpulan gambar wajah, dimana semua gambar wajah sudah di-crop dan di-align. 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AutoNum type="arabicPeriod"/>
            </a:pPr>
            <a:r>
              <a:rPr b="1" lang="en-ID" sz="2000"/>
              <a:t>list_eval_partition.csv</a:t>
            </a:r>
            <a:r>
              <a:rPr lang="en-ID" sz="2000"/>
              <a:t>: File ini memberikan rekomendasi pembagian gambar menjadi set pelatihan (training), validasi (validation), dan pengujian (testing). Jumlah gambar yang disarankan untuk setiap partisi adalah sebagai berikut:</a:t>
            </a:r>
            <a:endParaRPr/>
          </a:p>
          <a:p>
            <a:pPr indent="-342900" lvl="1" marL="800100" rtl="0" algn="l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AutoNum type="arabicPeriod"/>
            </a:pPr>
            <a:r>
              <a:rPr lang="en-ID" sz="2000"/>
              <a:t>Gambar 1-162770 adalah gambar pelatihan.</a:t>
            </a:r>
            <a:endParaRPr/>
          </a:p>
          <a:p>
            <a:pPr indent="-342900" lvl="1" marL="800100" rtl="0" algn="l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AutoNum type="arabicPeriod"/>
            </a:pPr>
            <a:r>
              <a:rPr lang="en-ID" sz="2000"/>
              <a:t>Gambar 162771-182637 adalah gambar validasi.</a:t>
            </a:r>
            <a:endParaRPr/>
          </a:p>
          <a:p>
            <a:pPr indent="-342900" lvl="1" marL="800100" rtl="0" algn="l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AutoNum type="arabicPeriod"/>
            </a:pPr>
            <a:r>
              <a:rPr lang="en-ID" sz="2000"/>
              <a:t>Gambar 182638-202599 adalah gambar pengujian.</a:t>
            </a:r>
            <a:endParaRPr/>
          </a:p>
        </p:txBody>
      </p:sp>
      <p:pic>
        <p:nvPicPr>
          <p:cNvPr descr="KinFaceW Dataset | Papers With Code" id="167" name="Google Shape;167;p4"/>
          <p:cNvPicPr preferRelativeResize="0"/>
          <p:nvPr/>
        </p:nvPicPr>
        <p:blipFill rotWithShape="1">
          <a:blip r:embed="rId3">
            <a:alphaModFix amt="13000"/>
          </a:blip>
          <a:srcRect b="0" l="0" r="0" t="0"/>
          <a:stretch/>
        </p:blipFill>
        <p:spPr>
          <a:xfrm>
            <a:off x="7935567" y="3656771"/>
            <a:ext cx="5859945" cy="3864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7291" y="1181083"/>
            <a:ext cx="9277418" cy="4495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7291" y="1181083"/>
            <a:ext cx="9277418" cy="4495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9798" y="640536"/>
            <a:ext cx="7372404" cy="5576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2198" y="792936"/>
            <a:ext cx="7372404" cy="5576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052" y="804843"/>
            <a:ext cx="11453896" cy="5248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4132" y="297633"/>
            <a:ext cx="6643736" cy="6262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9"/>
          <p:cNvSpPr txBox="1"/>
          <p:nvPr>
            <p:ph type="title"/>
          </p:nvPr>
        </p:nvSpPr>
        <p:spPr>
          <a:xfrm>
            <a:off x="1100400" y="753256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b="1" lang="en-ID"/>
              <a:t>Confusion Matrix</a:t>
            </a:r>
            <a:endParaRPr b="1"/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0887" y="1772745"/>
            <a:ext cx="5310226" cy="4210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0"/>
          <p:cNvSpPr txBox="1"/>
          <p:nvPr>
            <p:ph type="title"/>
          </p:nvPr>
        </p:nvSpPr>
        <p:spPr>
          <a:xfrm>
            <a:off x="1100400" y="753256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b="1" lang="en-ID"/>
              <a:t>Accuracy : 92 % </a:t>
            </a:r>
            <a:endParaRPr b="1"/>
          </a:p>
        </p:txBody>
      </p:sp>
      <p:pic>
        <p:nvPicPr>
          <p:cNvPr id="563" name="Google Shape;56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4061" y="2336818"/>
            <a:ext cx="7523878" cy="2964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1"/>
          <p:cNvSpPr txBox="1"/>
          <p:nvPr>
            <p:ph type="ctrTitle"/>
          </p:nvPr>
        </p:nvSpPr>
        <p:spPr>
          <a:xfrm>
            <a:off x="3181320" y="2754568"/>
            <a:ext cx="7129522" cy="9112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</a:pPr>
            <a:r>
              <a:rPr b="1" lang="en-ID" sz="4800">
                <a:highlight>
                  <a:srgbClr val="0000FF"/>
                </a:highlight>
                <a:latin typeface="Montserrat"/>
                <a:ea typeface="Montserrat"/>
                <a:cs typeface="Montserrat"/>
                <a:sym typeface="Montserrat"/>
              </a:rPr>
              <a:t>Hyper Parameter</a:t>
            </a:r>
            <a:endParaRPr b="1" sz="4800">
              <a:highlight>
                <a:srgbClr val="0000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598aed57ff_2_23"/>
          <p:cNvSpPr txBox="1"/>
          <p:nvPr>
            <p:ph type="ctrTitle"/>
          </p:nvPr>
        </p:nvSpPr>
        <p:spPr>
          <a:xfrm>
            <a:off x="3359149" y="389840"/>
            <a:ext cx="8282100" cy="29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2598aed57ff_2_23"/>
          <p:cNvSpPr txBox="1"/>
          <p:nvPr>
            <p:ph idx="1" type="subTitle"/>
          </p:nvPr>
        </p:nvSpPr>
        <p:spPr>
          <a:xfrm>
            <a:off x="3359149" y="3536951"/>
            <a:ext cx="8282100" cy="25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575" name="Google Shape;575;g2598aed57ff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875" y="1793625"/>
            <a:ext cx="74295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598aed57ff_2_17"/>
          <p:cNvSpPr txBox="1"/>
          <p:nvPr>
            <p:ph type="ctrTitle"/>
          </p:nvPr>
        </p:nvSpPr>
        <p:spPr>
          <a:xfrm>
            <a:off x="3359149" y="389840"/>
            <a:ext cx="8282100" cy="29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2598aed57ff_2_17"/>
          <p:cNvSpPr txBox="1"/>
          <p:nvPr>
            <p:ph idx="1" type="subTitle"/>
          </p:nvPr>
        </p:nvSpPr>
        <p:spPr>
          <a:xfrm>
            <a:off x="3359149" y="3536951"/>
            <a:ext cx="8282100" cy="25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582" name="Google Shape;582;g2598aed57ff_2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900" y="1564463"/>
            <a:ext cx="39624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 txBox="1"/>
          <p:nvPr>
            <p:ph idx="1" type="body"/>
          </p:nvPr>
        </p:nvSpPr>
        <p:spPr>
          <a:xfrm>
            <a:off x="550863" y="1762540"/>
            <a:ext cx="11090274" cy="397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7188" lvl="0" marL="357188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AutoNum type="arabicPeriod" startAt="3"/>
            </a:pPr>
            <a:r>
              <a:rPr b="1" lang="en-ID" sz="2000"/>
              <a:t>List_bbox_celeba.csv</a:t>
            </a:r>
            <a:r>
              <a:rPr lang="en-ID" sz="2000"/>
              <a:t>: File ini berisi informasi tentang kotak pembatas (bounding box) untuk setiap gambar. Kolom "x_1" dan "y_1" mewakili koordinat titik kiri atas kotak pembatas. Kolom "width" dan "height" mewakili lebar dan tinggi kotak pembatas.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AutoNum type="arabicPeriod" startAt="3"/>
            </a:pPr>
            <a:r>
              <a:rPr b="1" lang="en-ID" sz="2000"/>
              <a:t>list_landmarks_align_celeba.csv</a:t>
            </a:r>
            <a:r>
              <a:rPr lang="en-ID" sz="2000"/>
              <a:t>: File ini berisi landmark (titik penting) pada wajah dan koordinatnya. Terdapat 5 landmark yang diberikan: mata kiri (left eye), mata kanan (right eye), hidung (nose), mulut kiri (left mouth), dan mulut kanan (right mouth).</a:t>
            </a:r>
            <a:endParaRPr/>
          </a:p>
          <a:p>
            <a:pPr indent="-1270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ID" sz="1600"/>
              <a:t>*list_attr_celeba.csv: File ini berisi label atribut untuk setiap gambar. Terdapat 40 atribut yang diberikan. Nilai "1" merepresentasikan atribut positif, sedangkan nilai "-1" merepresentasikan atribut negatif.</a:t>
            </a:r>
            <a:endParaRPr/>
          </a:p>
        </p:txBody>
      </p:sp>
      <p:sp>
        <p:nvSpPr>
          <p:cNvPr id="173" name="Google Shape;173;p5"/>
          <p:cNvSpPr txBox="1"/>
          <p:nvPr>
            <p:ph type="title"/>
          </p:nvPr>
        </p:nvSpPr>
        <p:spPr>
          <a:xfrm>
            <a:off x="550200" y="644690"/>
            <a:ext cx="11091600" cy="781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b="1" lang="en-ID"/>
              <a:t>Gambaran Umum </a:t>
            </a:r>
            <a:r>
              <a:rPr b="1" lang="en-ID">
                <a:latin typeface="Arial"/>
                <a:ea typeface="Arial"/>
                <a:cs typeface="Arial"/>
                <a:sym typeface="Arial"/>
              </a:rPr>
              <a:t>Dataset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2"/>
          <p:cNvSpPr txBox="1"/>
          <p:nvPr>
            <p:ph idx="1" type="body"/>
          </p:nvPr>
        </p:nvSpPr>
        <p:spPr>
          <a:xfrm>
            <a:off x="550863" y="2113199"/>
            <a:ext cx="11090274" cy="397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762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588" name="Google Shape;588;p42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t/>
            </a:r>
            <a:endParaRPr/>
          </a:p>
        </p:txBody>
      </p:sp>
      <p:pic>
        <p:nvPicPr>
          <p:cNvPr id="589" name="Google Shape;58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432" y="885806"/>
            <a:ext cx="4991136" cy="5086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3"/>
          <p:cNvSpPr txBox="1"/>
          <p:nvPr>
            <p:ph idx="1" type="body"/>
          </p:nvPr>
        </p:nvSpPr>
        <p:spPr>
          <a:xfrm>
            <a:off x="550863" y="2113199"/>
            <a:ext cx="11090274" cy="397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762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595" name="Google Shape;595;p43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t/>
            </a:r>
            <a:endParaRPr/>
          </a:p>
        </p:txBody>
      </p:sp>
      <p:pic>
        <p:nvPicPr>
          <p:cNvPr id="596" name="Google Shape;59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37" y="1293392"/>
            <a:ext cx="6903875" cy="447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4525" y="1293400"/>
            <a:ext cx="24765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4025" y="2244250"/>
            <a:ext cx="4062351" cy="18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8675" y="4232475"/>
            <a:ext cx="5224301" cy="229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4"/>
          <p:cNvSpPr txBox="1"/>
          <p:nvPr>
            <p:ph type="title"/>
          </p:nvPr>
        </p:nvSpPr>
        <p:spPr>
          <a:xfrm>
            <a:off x="550864" y="549275"/>
            <a:ext cx="3565524" cy="30346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nir"/>
              <a:buNone/>
            </a:pPr>
            <a:r>
              <a:rPr lang="en-ID"/>
              <a:t>Grafik Akurasidan Loss Training dan Validation</a:t>
            </a:r>
            <a:endParaRPr/>
          </a:p>
        </p:txBody>
      </p:sp>
      <p:sp>
        <p:nvSpPr>
          <p:cNvPr id="605" name="Google Shape;605;p44"/>
          <p:cNvSpPr txBox="1"/>
          <p:nvPr>
            <p:ph idx="1" type="body"/>
          </p:nvPr>
        </p:nvSpPr>
        <p:spPr>
          <a:xfrm>
            <a:off x="550863" y="2113199"/>
            <a:ext cx="11090274" cy="397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762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606" name="Google Shape;60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8906" y="914381"/>
            <a:ext cx="5019712" cy="5029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5"/>
          <p:cNvSpPr txBox="1"/>
          <p:nvPr>
            <p:ph type="title"/>
          </p:nvPr>
        </p:nvSpPr>
        <p:spPr>
          <a:xfrm>
            <a:off x="1100400" y="753256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b="1" lang="en-ID"/>
              <a:t>Confusion Matrix</a:t>
            </a:r>
            <a:endParaRPr b="1"/>
          </a:p>
        </p:txBody>
      </p:sp>
      <p:pic>
        <p:nvPicPr>
          <p:cNvPr id="612" name="Google Shape;61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1893" y="1748921"/>
            <a:ext cx="5408214" cy="426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6"/>
          <p:cNvSpPr txBox="1"/>
          <p:nvPr>
            <p:ph type="title"/>
          </p:nvPr>
        </p:nvSpPr>
        <p:spPr>
          <a:xfrm>
            <a:off x="1100400" y="753256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b="1" lang="en-ID"/>
              <a:t>Accuracy : 92 % </a:t>
            </a:r>
            <a:endParaRPr b="1"/>
          </a:p>
        </p:txBody>
      </p:sp>
      <p:pic>
        <p:nvPicPr>
          <p:cNvPr id="618" name="Google Shape;61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3037" y="2737649"/>
            <a:ext cx="6131368" cy="2065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7"/>
          <p:cNvSpPr txBox="1"/>
          <p:nvPr>
            <p:ph type="title"/>
          </p:nvPr>
        </p:nvSpPr>
        <p:spPr>
          <a:xfrm>
            <a:off x="1100400" y="641060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b="1" lang="en-ID"/>
              <a:t>Output</a:t>
            </a:r>
            <a:endParaRPr b="1"/>
          </a:p>
        </p:txBody>
      </p:sp>
      <p:pic>
        <p:nvPicPr>
          <p:cNvPr id="624" name="Google Shape;62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378" y="1648422"/>
            <a:ext cx="4393389" cy="443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9688" y="1648422"/>
            <a:ext cx="4258226" cy="4419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8"/>
          <p:cNvSpPr txBox="1"/>
          <p:nvPr>
            <p:ph type="title"/>
          </p:nvPr>
        </p:nvSpPr>
        <p:spPr>
          <a:xfrm>
            <a:off x="923655" y="795460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b="1" lang="en-ID"/>
              <a:t>Kesimpulan</a:t>
            </a:r>
            <a:endParaRPr b="1"/>
          </a:p>
        </p:txBody>
      </p:sp>
      <p:pic>
        <p:nvPicPr>
          <p:cNvPr id="631" name="Google Shape;6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775" y="1681510"/>
            <a:ext cx="9464567" cy="4425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6"/>
          <p:cNvGrpSpPr/>
          <p:nvPr/>
        </p:nvGrpSpPr>
        <p:grpSpPr>
          <a:xfrm>
            <a:off x="363888" y="5322560"/>
            <a:ext cx="1030305" cy="1030305"/>
            <a:chOff x="10240859" y="1436639"/>
            <a:chExt cx="1030305" cy="1030305"/>
          </a:xfrm>
        </p:grpSpPr>
        <p:sp>
          <p:nvSpPr>
            <p:cNvPr id="179" name="Google Shape;179;p6"/>
            <p:cNvSpPr/>
            <p:nvPr/>
          </p:nvSpPr>
          <p:spPr>
            <a:xfrm rot="-8100000">
              <a:off x="10268976" y="1743588"/>
              <a:ext cx="926985" cy="463493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 rot="-2700000">
              <a:off x="11115555" y="1939340"/>
              <a:ext cx="53549" cy="233295"/>
            </a:xfrm>
            <a:prstGeom prst="ellipse">
              <a:avLst/>
            </a:prstGeom>
            <a:solidFill>
              <a:srgbClr val="2B30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 rot="-2700000">
              <a:off x="10625042" y="1448827"/>
              <a:ext cx="53549" cy="233295"/>
            </a:xfrm>
            <a:prstGeom prst="ellipse">
              <a:avLst/>
            </a:prstGeom>
            <a:solidFill>
              <a:srgbClr val="2B30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 rot="-8100000">
              <a:off x="10292519" y="1686748"/>
              <a:ext cx="926985" cy="530086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081B4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83" name="Google Shape;183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4" name="Google Shape;184;p6"/>
          <p:cNvSpPr/>
          <p:nvPr/>
        </p:nvSpPr>
        <p:spPr>
          <a:xfrm>
            <a:off x="0" y="302413"/>
            <a:ext cx="670118" cy="1080000"/>
          </a:xfrm>
          <a:custGeom>
            <a:rect b="b" l="l" r="r" t="t"/>
            <a:pathLst>
              <a:path extrusionOk="0" h="1080000" w="670118">
                <a:moveTo>
                  <a:pt x="130118" y="0"/>
                </a:moveTo>
                <a:cubicBezTo>
                  <a:pt x="428352" y="0"/>
                  <a:pt x="670118" y="241766"/>
                  <a:pt x="670118" y="540000"/>
                </a:cubicBezTo>
                <a:cubicBezTo>
                  <a:pt x="670118" y="838234"/>
                  <a:pt x="428352" y="1080000"/>
                  <a:pt x="130118" y="1080000"/>
                </a:cubicBezTo>
                <a:cubicBezTo>
                  <a:pt x="92839" y="1080000"/>
                  <a:pt x="56442" y="1076223"/>
                  <a:pt x="21289" y="1069029"/>
                </a:cubicBezTo>
                <a:lnTo>
                  <a:pt x="0" y="1062421"/>
                </a:lnTo>
                <a:lnTo>
                  <a:pt x="0" y="17579"/>
                </a:lnTo>
                <a:lnTo>
                  <a:pt x="21289" y="10971"/>
                </a:lnTo>
                <a:cubicBezTo>
                  <a:pt x="56442" y="3778"/>
                  <a:pt x="92839" y="0"/>
                  <a:pt x="130118" y="0"/>
                </a:cubicBezTo>
                <a:close/>
              </a:path>
            </a:pathLst>
          </a:custGeom>
          <a:gradFill>
            <a:gsLst>
              <a:gs pos="0">
                <a:srgbClr val="1B2032"/>
              </a:gs>
              <a:gs pos="60000">
                <a:srgbClr val="1B2032"/>
              </a:gs>
              <a:gs pos="100000">
                <a:srgbClr val="7081B4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5" name="Google Shape;185;p6"/>
          <p:cNvSpPr txBox="1"/>
          <p:nvPr>
            <p:ph type="title"/>
          </p:nvPr>
        </p:nvSpPr>
        <p:spPr>
          <a:xfrm>
            <a:off x="788509" y="762586"/>
            <a:ext cx="5437186" cy="9637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en-ID" sz="4800">
                <a:latin typeface="Arial"/>
                <a:ea typeface="Arial"/>
                <a:cs typeface="Arial"/>
                <a:sym typeface="Arial"/>
              </a:rPr>
              <a:t>Data Exploration</a:t>
            </a:r>
            <a:endParaRPr/>
          </a:p>
        </p:txBody>
      </p:sp>
      <p:grpSp>
        <p:nvGrpSpPr>
          <p:cNvPr id="186" name="Google Shape;186;p6"/>
          <p:cNvGrpSpPr/>
          <p:nvPr/>
        </p:nvGrpSpPr>
        <p:grpSpPr>
          <a:xfrm>
            <a:off x="11407004" y="792867"/>
            <a:ext cx="934081" cy="897876"/>
            <a:chOff x="7909909" y="1251044"/>
            <a:chExt cx="934081" cy="897876"/>
          </a:xfrm>
        </p:grpSpPr>
        <p:sp>
          <p:nvSpPr>
            <p:cNvPr id="187" name="Google Shape;187;p6"/>
            <p:cNvSpPr/>
            <p:nvPr/>
          </p:nvSpPr>
          <p:spPr>
            <a:xfrm rot="3600000">
              <a:off x="8220298" y="1428832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304D">
                    <a:alpha val="60000"/>
                  </a:srgbClr>
                </a:gs>
                <a:gs pos="20000">
                  <a:srgbClr val="2B304D">
                    <a:alpha val="60000"/>
                  </a:srgbClr>
                </a:gs>
                <a:gs pos="100000">
                  <a:srgbClr val="DB93AF">
                    <a:alpha val="6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8" name="Google Shape;188;p6"/>
            <p:cNvSpPr/>
            <p:nvPr/>
          </p:nvSpPr>
          <p:spPr>
            <a:xfrm rot="3600000">
              <a:off x="8066503" y="1339815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304D">
                    <a:alpha val="60000"/>
                  </a:srgbClr>
                </a:gs>
                <a:gs pos="20000">
                  <a:srgbClr val="2B304D">
                    <a:alpha val="60000"/>
                  </a:srgbClr>
                </a:gs>
                <a:gs pos="100000">
                  <a:srgbClr val="DB93AF"/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9" name="Google Shape;189;p6"/>
            <p:cNvSpPr/>
            <p:nvPr/>
          </p:nvSpPr>
          <p:spPr>
            <a:xfrm rot="3600000">
              <a:off x="8217173" y="1608753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304D">
                    <a:alpha val="60000"/>
                  </a:srgbClr>
                </a:gs>
                <a:gs pos="20000">
                  <a:srgbClr val="2B304D">
                    <a:alpha val="60000"/>
                  </a:srgbClr>
                </a:gs>
                <a:gs pos="100000">
                  <a:srgbClr val="DB93AF">
                    <a:alpha val="6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190" name="Google Shape;190;p6"/>
          <p:cNvPicPr preferRelativeResize="0"/>
          <p:nvPr/>
        </p:nvPicPr>
        <p:blipFill rotWithShape="1">
          <a:blip r:embed="rId3">
            <a:alphaModFix/>
          </a:blip>
          <a:srcRect b="43665" l="2643" r="49999" t="37535"/>
          <a:stretch/>
        </p:blipFill>
        <p:spPr>
          <a:xfrm>
            <a:off x="6849456" y="1676971"/>
            <a:ext cx="5083992" cy="1135272"/>
          </a:xfrm>
          <a:custGeom>
            <a:rect b="b" l="l" r="r" t="t"/>
            <a:pathLst>
              <a:path extrusionOk="0" h="2880518" w="5083992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91" name="Google Shape;191;p6"/>
          <p:cNvSpPr/>
          <p:nvPr/>
        </p:nvSpPr>
        <p:spPr>
          <a:xfrm rot="-2700000">
            <a:off x="4695687" y="5744830"/>
            <a:ext cx="998223" cy="1262947"/>
          </a:xfrm>
          <a:custGeom>
            <a:rect b="b" l="l" r="r" t="t"/>
            <a:pathLst>
              <a:path extrusionOk="0" h="1262947" w="998223">
                <a:moveTo>
                  <a:pt x="458223" y="0"/>
                </a:moveTo>
                <a:lnTo>
                  <a:pt x="982597" y="931034"/>
                </a:lnTo>
                <a:lnTo>
                  <a:pt x="987252" y="938533"/>
                </a:lnTo>
                <a:cubicBezTo>
                  <a:pt x="994446" y="956109"/>
                  <a:pt x="998223" y="974307"/>
                  <a:pt x="998223" y="992947"/>
                </a:cubicBezTo>
                <a:cubicBezTo>
                  <a:pt x="998223" y="1142064"/>
                  <a:pt x="756457" y="1262947"/>
                  <a:pt x="458223" y="1262947"/>
                </a:cubicBezTo>
                <a:lnTo>
                  <a:pt x="448893" y="1262476"/>
                </a:lnTo>
                <a:lnTo>
                  <a:pt x="0" y="813583"/>
                </a:lnTo>
                <a:close/>
              </a:path>
            </a:pathLst>
          </a:custGeom>
          <a:gradFill>
            <a:gsLst>
              <a:gs pos="0">
                <a:srgbClr val="2B304D"/>
              </a:gs>
              <a:gs pos="30000">
                <a:srgbClr val="2B304D"/>
              </a:gs>
              <a:gs pos="40000">
                <a:srgbClr val="404D77"/>
              </a:gs>
              <a:gs pos="60000">
                <a:srgbClr val="2B304D"/>
              </a:gs>
              <a:gs pos="100000">
                <a:schemeClr val="dk2"/>
              </a:gs>
            </a:gsLst>
            <a:lin ang="10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2" name="Google Shape;192;p6"/>
          <p:cNvSpPr/>
          <p:nvPr/>
        </p:nvSpPr>
        <p:spPr>
          <a:xfrm rot="2700000">
            <a:off x="5188044" y="6135961"/>
            <a:ext cx="540000" cy="976595"/>
          </a:xfrm>
          <a:custGeom>
            <a:rect b="b" l="l" r="r" t="t"/>
            <a:pathLst>
              <a:path extrusionOk="0" h="976595" w="540000">
                <a:moveTo>
                  <a:pt x="164903" y="42436"/>
                </a:moveTo>
                <a:cubicBezTo>
                  <a:pt x="197206" y="15110"/>
                  <a:pt x="232721" y="0"/>
                  <a:pt x="270000" y="0"/>
                </a:cubicBezTo>
                <a:cubicBezTo>
                  <a:pt x="419117" y="0"/>
                  <a:pt x="540000" y="241766"/>
                  <a:pt x="540000" y="540000"/>
                </a:cubicBezTo>
                <a:lnTo>
                  <a:pt x="539530" y="549329"/>
                </a:lnTo>
                <a:lnTo>
                  <a:pt x="112264" y="976595"/>
                </a:lnTo>
                <a:lnTo>
                  <a:pt x="79081" y="921838"/>
                </a:lnTo>
                <a:cubicBezTo>
                  <a:pt x="30221" y="824117"/>
                  <a:pt x="0" y="689117"/>
                  <a:pt x="0" y="540000"/>
                </a:cubicBezTo>
                <a:cubicBezTo>
                  <a:pt x="0" y="316324"/>
                  <a:pt x="67997" y="124412"/>
                  <a:pt x="164903" y="42436"/>
                </a:cubicBezTo>
                <a:close/>
              </a:path>
            </a:pathLst>
          </a:custGeom>
          <a:solidFill>
            <a:srgbClr val="2B30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93" name="Google Shape;193;p6"/>
          <p:cNvPicPr preferRelativeResize="0"/>
          <p:nvPr/>
        </p:nvPicPr>
        <p:blipFill rotWithShape="1">
          <a:blip r:embed="rId4">
            <a:alphaModFix/>
          </a:blip>
          <a:srcRect b="9119" l="4789" r="65171" t="28935"/>
          <a:stretch/>
        </p:blipFill>
        <p:spPr>
          <a:xfrm>
            <a:off x="7283502" y="3836465"/>
            <a:ext cx="3778577" cy="270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6"/>
          <p:cNvPicPr preferRelativeResize="0"/>
          <p:nvPr/>
        </p:nvPicPr>
        <p:blipFill rotWithShape="1">
          <a:blip r:embed="rId5">
            <a:alphaModFix/>
          </a:blip>
          <a:srcRect b="24431" l="3217" r="5165" t="25442"/>
          <a:stretch/>
        </p:blipFill>
        <p:spPr>
          <a:xfrm>
            <a:off x="670118" y="3006718"/>
            <a:ext cx="5043904" cy="285453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6"/>
          <p:cNvSpPr txBox="1"/>
          <p:nvPr/>
        </p:nvSpPr>
        <p:spPr>
          <a:xfrm>
            <a:off x="7607287" y="3292026"/>
            <a:ext cx="34547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Contoh Gambar dan Atribut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6"/>
          <p:cNvSpPr txBox="1"/>
          <p:nvPr/>
        </p:nvSpPr>
        <p:spPr>
          <a:xfrm>
            <a:off x="7358828" y="1129731"/>
            <a:ext cx="43476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Jumlah Gambar dan Jumlah Atribut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984250" y="2465750"/>
            <a:ext cx="11608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Variabel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6"/>
          <p:cNvSpPr/>
          <p:nvPr/>
        </p:nvSpPr>
        <p:spPr>
          <a:xfrm>
            <a:off x="670118" y="2520950"/>
            <a:ext cx="314132" cy="3141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9" name="Google Shape;199;p6"/>
          <p:cNvSpPr txBox="1"/>
          <p:nvPr/>
        </p:nvSpPr>
        <p:spPr>
          <a:xfrm>
            <a:off x="659409" y="2473658"/>
            <a:ext cx="3481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6"/>
          <p:cNvSpPr/>
          <p:nvPr/>
        </p:nvSpPr>
        <p:spPr>
          <a:xfrm>
            <a:off x="7030850" y="1184931"/>
            <a:ext cx="314132" cy="3141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1" name="Google Shape;201;p6"/>
          <p:cNvSpPr txBox="1"/>
          <p:nvPr/>
        </p:nvSpPr>
        <p:spPr>
          <a:xfrm>
            <a:off x="7020141" y="1137639"/>
            <a:ext cx="3946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7294211" y="3339318"/>
            <a:ext cx="314132" cy="3141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3" name="Google Shape;203;p6"/>
          <p:cNvSpPr txBox="1"/>
          <p:nvPr/>
        </p:nvSpPr>
        <p:spPr>
          <a:xfrm>
            <a:off x="7283502" y="3292026"/>
            <a:ext cx="3930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7"/>
          <p:cNvGrpSpPr/>
          <p:nvPr/>
        </p:nvGrpSpPr>
        <p:grpSpPr>
          <a:xfrm>
            <a:off x="363888" y="5322560"/>
            <a:ext cx="1030305" cy="1030305"/>
            <a:chOff x="10240859" y="1436639"/>
            <a:chExt cx="1030305" cy="1030305"/>
          </a:xfrm>
        </p:grpSpPr>
        <p:sp>
          <p:nvSpPr>
            <p:cNvPr id="209" name="Google Shape;209;p7"/>
            <p:cNvSpPr/>
            <p:nvPr/>
          </p:nvSpPr>
          <p:spPr>
            <a:xfrm rot="-8100000">
              <a:off x="10268976" y="1743588"/>
              <a:ext cx="926985" cy="463493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0" name="Google Shape;210;p7"/>
            <p:cNvSpPr/>
            <p:nvPr/>
          </p:nvSpPr>
          <p:spPr>
            <a:xfrm rot="-2700000">
              <a:off x="11115555" y="1939340"/>
              <a:ext cx="53549" cy="233295"/>
            </a:xfrm>
            <a:prstGeom prst="ellipse">
              <a:avLst/>
            </a:prstGeom>
            <a:solidFill>
              <a:srgbClr val="2B30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1" name="Google Shape;211;p7"/>
            <p:cNvSpPr/>
            <p:nvPr/>
          </p:nvSpPr>
          <p:spPr>
            <a:xfrm rot="-2700000">
              <a:off x="10625042" y="1448827"/>
              <a:ext cx="53549" cy="233295"/>
            </a:xfrm>
            <a:prstGeom prst="ellipse">
              <a:avLst/>
            </a:prstGeom>
            <a:solidFill>
              <a:srgbClr val="2B30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2" name="Google Shape;212;p7"/>
            <p:cNvSpPr/>
            <p:nvPr/>
          </p:nvSpPr>
          <p:spPr>
            <a:xfrm rot="-8100000">
              <a:off x="10292519" y="1686748"/>
              <a:ext cx="926985" cy="530086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081B4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13" name="Google Shape;213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14" name="Google Shape;214;p7"/>
          <p:cNvGrpSpPr/>
          <p:nvPr/>
        </p:nvGrpSpPr>
        <p:grpSpPr>
          <a:xfrm>
            <a:off x="10342644" y="-261696"/>
            <a:ext cx="1795754" cy="1868165"/>
            <a:chOff x="5008644" y="2170786"/>
            <a:chExt cx="1795754" cy="1868165"/>
          </a:xfrm>
        </p:grpSpPr>
        <p:sp>
          <p:nvSpPr>
            <p:cNvPr id="215" name="Google Shape;215;p7"/>
            <p:cNvSpPr/>
            <p:nvPr/>
          </p:nvSpPr>
          <p:spPr>
            <a:xfrm rot="1800000">
              <a:off x="5463135" y="2432482"/>
              <a:ext cx="1242172" cy="729202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304D">
                    <a:alpha val="20000"/>
                  </a:srgbClr>
                </a:gs>
                <a:gs pos="20000">
                  <a:srgbClr val="2B304D">
                    <a:alpha val="20000"/>
                  </a:srgbClr>
                </a:gs>
                <a:gs pos="100000">
                  <a:srgbClr val="DB93AF">
                    <a:alpha val="4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6" name="Google Shape;216;p7"/>
            <p:cNvSpPr/>
            <p:nvPr/>
          </p:nvSpPr>
          <p:spPr>
            <a:xfrm rot="1800000">
              <a:off x="5236793" y="2566400"/>
              <a:ext cx="611884" cy="1076550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304D">
                    <a:alpha val="20000"/>
                  </a:srgbClr>
                </a:gs>
                <a:gs pos="20000">
                  <a:srgbClr val="2B304D">
                    <a:alpha val="20000"/>
                  </a:srgbClr>
                </a:gs>
                <a:gs pos="100000">
                  <a:srgbClr val="DB93AF">
                    <a:alpha val="4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7" name="Google Shape;217;p7"/>
            <p:cNvSpPr/>
            <p:nvPr/>
          </p:nvSpPr>
          <p:spPr>
            <a:xfrm rot="1800000">
              <a:off x="5765469" y="2876944"/>
              <a:ext cx="630288" cy="1076550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304D">
                    <a:alpha val="20000"/>
                  </a:srgbClr>
                </a:gs>
                <a:gs pos="20000">
                  <a:srgbClr val="2B304D">
                    <a:alpha val="20000"/>
                  </a:srgbClr>
                </a:gs>
                <a:gs pos="100000">
                  <a:srgbClr val="E6B7C9">
                    <a:alpha val="6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18" name="Google Shape;218;p7"/>
          <p:cNvSpPr/>
          <p:nvPr/>
        </p:nvSpPr>
        <p:spPr>
          <a:xfrm>
            <a:off x="2677897" y="5497189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081B4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19" name="Google Shape;219;p7"/>
          <p:cNvPicPr preferRelativeResize="0"/>
          <p:nvPr/>
        </p:nvPicPr>
        <p:blipFill rotWithShape="1">
          <a:blip r:embed="rId3">
            <a:alphaModFix/>
          </a:blip>
          <a:srcRect b="8389" l="0" r="45086" t="28965"/>
          <a:stretch/>
        </p:blipFill>
        <p:spPr>
          <a:xfrm>
            <a:off x="1782913" y="746042"/>
            <a:ext cx="8362150" cy="5365916"/>
          </a:xfrm>
          <a:prstGeom prst="rect">
            <a:avLst/>
          </a:prstGeom>
          <a:solidFill>
            <a:srgbClr val="ECECEC"/>
          </a:solidFill>
          <a:ln cap="rnd" cmpd="sng" w="190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0000" rotWithShape="0" algn="tl">
              <a:srgbClr val="000000">
                <a:alpha val="40784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8"/>
          <p:cNvGrpSpPr/>
          <p:nvPr/>
        </p:nvGrpSpPr>
        <p:grpSpPr>
          <a:xfrm>
            <a:off x="363888" y="5322560"/>
            <a:ext cx="1030305" cy="1030305"/>
            <a:chOff x="10240859" y="1436639"/>
            <a:chExt cx="1030305" cy="1030305"/>
          </a:xfrm>
        </p:grpSpPr>
        <p:sp>
          <p:nvSpPr>
            <p:cNvPr id="225" name="Google Shape;225;p8"/>
            <p:cNvSpPr/>
            <p:nvPr/>
          </p:nvSpPr>
          <p:spPr>
            <a:xfrm rot="-8100000">
              <a:off x="10268976" y="1743588"/>
              <a:ext cx="926985" cy="463493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 rot="-2700000">
              <a:off x="11115555" y="1939340"/>
              <a:ext cx="53549" cy="233295"/>
            </a:xfrm>
            <a:prstGeom prst="ellipse">
              <a:avLst/>
            </a:prstGeom>
            <a:solidFill>
              <a:srgbClr val="2B30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 rot="-2700000">
              <a:off x="10625042" y="1448827"/>
              <a:ext cx="53549" cy="233295"/>
            </a:xfrm>
            <a:prstGeom prst="ellipse">
              <a:avLst/>
            </a:prstGeom>
            <a:solidFill>
              <a:srgbClr val="2B30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 rot="-8100000">
              <a:off x="10292519" y="1686748"/>
              <a:ext cx="926985" cy="530086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081B4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29" name="Google Shape;229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It's time to face the ugly reality of face recognition | Computerworld" id="230" name="Google Shape;230;p8"/>
          <p:cNvPicPr preferRelativeResize="0"/>
          <p:nvPr/>
        </p:nvPicPr>
        <p:blipFill rotWithShape="1">
          <a:blip r:embed="rId3">
            <a:alphaModFix amt="20000"/>
          </a:blip>
          <a:srcRect b="0" l="0" r="47735" t="0"/>
          <a:stretch/>
        </p:blipFill>
        <p:spPr>
          <a:xfrm>
            <a:off x="2822" y="0"/>
            <a:ext cx="6793110" cy="69469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8"/>
          <p:cNvSpPr txBox="1"/>
          <p:nvPr>
            <p:ph type="title"/>
          </p:nvPr>
        </p:nvSpPr>
        <p:spPr>
          <a:xfrm>
            <a:off x="952513" y="3753785"/>
            <a:ext cx="5226211" cy="23560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en-ID" sz="4800">
                <a:latin typeface="Arial"/>
                <a:ea typeface="Arial"/>
                <a:cs typeface="Arial"/>
                <a:sym typeface="Arial"/>
              </a:rPr>
              <a:t>Distribusi Jumlah Data</a:t>
            </a:r>
            <a:endParaRPr/>
          </a:p>
        </p:txBody>
      </p:sp>
      <p:sp>
        <p:nvSpPr>
          <p:cNvPr id="232" name="Google Shape;232;p8"/>
          <p:cNvSpPr/>
          <p:nvPr/>
        </p:nvSpPr>
        <p:spPr>
          <a:xfrm>
            <a:off x="4370897" y="981438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081B4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3" name="Google Shape;233;p8"/>
          <p:cNvPicPr preferRelativeResize="0"/>
          <p:nvPr/>
        </p:nvPicPr>
        <p:blipFill rotWithShape="1">
          <a:blip r:embed="rId4">
            <a:alphaModFix/>
          </a:blip>
          <a:srcRect b="19350" l="0" r="58568" t="55632"/>
          <a:stretch/>
        </p:blipFill>
        <p:spPr>
          <a:xfrm>
            <a:off x="5357348" y="826341"/>
            <a:ext cx="5945652" cy="2019394"/>
          </a:xfrm>
          <a:custGeom>
            <a:rect b="b" l="l" r="r" t="t"/>
            <a:pathLst>
              <a:path extrusionOk="0" h="2880519" w="7090239">
                <a:moveTo>
                  <a:pt x="0" y="0"/>
                </a:moveTo>
                <a:lnTo>
                  <a:pt x="7090239" y="0"/>
                </a:lnTo>
                <a:lnTo>
                  <a:pt x="7090239" y="2880519"/>
                </a:lnTo>
                <a:lnTo>
                  <a:pt x="0" y="2880519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34" name="Google Shape;234;p8"/>
          <p:cNvGrpSpPr/>
          <p:nvPr/>
        </p:nvGrpSpPr>
        <p:grpSpPr>
          <a:xfrm>
            <a:off x="8919629" y="5854240"/>
            <a:ext cx="828357" cy="828357"/>
            <a:chOff x="7925362" y="1164260"/>
            <a:chExt cx="828357" cy="828357"/>
          </a:xfrm>
        </p:grpSpPr>
        <p:sp>
          <p:nvSpPr>
            <p:cNvPr id="235" name="Google Shape;235;p8"/>
            <p:cNvSpPr/>
            <p:nvPr/>
          </p:nvSpPr>
          <p:spPr>
            <a:xfrm rot="-2700000">
              <a:off x="8069541" y="1262702"/>
              <a:ext cx="540000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304D"/>
                </a:gs>
                <a:gs pos="30000">
                  <a:srgbClr val="2B304D"/>
                </a:gs>
                <a:gs pos="40000">
                  <a:srgbClr val="404D77"/>
                </a:gs>
                <a:gs pos="60000">
                  <a:srgbClr val="2B304D"/>
                </a:gs>
                <a:gs pos="100000">
                  <a:schemeClr val="dk2"/>
                </a:gs>
              </a:gsLst>
              <a:lin ang="10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6" name="Google Shape;236;p8"/>
            <p:cNvSpPr/>
            <p:nvPr/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rgbClr val="2B30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237" name="Google Shape;237;p8"/>
          <p:cNvPicPr preferRelativeResize="0"/>
          <p:nvPr/>
        </p:nvPicPr>
        <p:blipFill rotWithShape="1">
          <a:blip r:embed="rId5">
            <a:alphaModFix/>
          </a:blip>
          <a:srcRect b="11632" l="4373" r="49037" t="22376"/>
          <a:stretch/>
        </p:blipFill>
        <p:spPr>
          <a:xfrm>
            <a:off x="6584464" y="3135875"/>
            <a:ext cx="3754053" cy="2991034"/>
          </a:xfrm>
          <a:custGeom>
            <a:rect b="b" l="l" r="r" t="t"/>
            <a:pathLst>
              <a:path extrusionOk="0" h="2880519" w="7090239">
                <a:moveTo>
                  <a:pt x="0" y="0"/>
                </a:moveTo>
                <a:lnTo>
                  <a:pt x="7090239" y="0"/>
                </a:lnTo>
                <a:lnTo>
                  <a:pt x="7090239" y="2880519"/>
                </a:lnTo>
                <a:lnTo>
                  <a:pt x="0" y="288051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38" name="Google Shape;238;p8"/>
          <p:cNvSpPr/>
          <p:nvPr/>
        </p:nvSpPr>
        <p:spPr>
          <a:xfrm>
            <a:off x="9785350" y="374650"/>
            <a:ext cx="0" cy="69850"/>
          </a:xfrm>
          <a:custGeom>
            <a:rect b="b" l="l" r="r" t="t"/>
            <a:pathLst>
              <a:path extrusionOk="0" h="69850" w="120000">
                <a:moveTo>
                  <a:pt x="0" y="0"/>
                </a:moveTo>
                <a:lnTo>
                  <a:pt x="0" y="69850"/>
                </a:lnTo>
              </a:path>
            </a:pathLst>
          </a:custGeom>
          <a:noFill/>
          <a:ln cap="flat" cmpd="sng" w="12700">
            <a:solidFill>
              <a:srgbClr val="522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acial recognition fails on race, government study says - BBC News" id="243" name="Google Shape;243;p9"/>
          <p:cNvPicPr preferRelativeResize="0"/>
          <p:nvPr/>
        </p:nvPicPr>
        <p:blipFill rotWithShape="1">
          <a:blip r:embed="rId3">
            <a:alphaModFix amt="14000"/>
          </a:blip>
          <a:srcRect b="0" l="0" r="0" t="0"/>
          <a:stretch/>
        </p:blipFill>
        <p:spPr>
          <a:xfrm>
            <a:off x="-149503" y="92161"/>
            <a:ext cx="12491003" cy="702618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9"/>
          <p:cNvSpPr txBox="1"/>
          <p:nvPr>
            <p:ph type="title"/>
          </p:nvPr>
        </p:nvSpPr>
        <p:spPr>
          <a:xfrm>
            <a:off x="728662" y="117792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en-ID">
                <a:latin typeface="Arial"/>
                <a:ea typeface="Arial"/>
                <a:cs typeface="Arial"/>
                <a:sym typeface="Arial"/>
              </a:rPr>
              <a:t>Split Data (Train, Validasi, Test)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9"/>
          <p:cNvSpPr txBox="1"/>
          <p:nvPr>
            <p:ph idx="1" type="body"/>
          </p:nvPr>
        </p:nvSpPr>
        <p:spPr>
          <a:xfrm>
            <a:off x="550863" y="2113199"/>
            <a:ext cx="11090274" cy="397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762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  <a:p>
            <a:pPr indent="-762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46" name="Google Shape;246;p9"/>
          <p:cNvSpPr/>
          <p:nvPr/>
        </p:nvSpPr>
        <p:spPr>
          <a:xfrm>
            <a:off x="-2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ourier New"/>
              <a:buNone/>
            </a:pPr>
            <a:r>
              <a:rPr b="0" i="0" lang="en-ID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202,599 original web face images</a:t>
            </a:r>
            <a:r>
              <a:rPr b="0" i="0" lang="en-ID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9"/>
          <p:cNvPicPr preferRelativeResize="0"/>
          <p:nvPr/>
        </p:nvPicPr>
        <p:blipFill rotWithShape="1">
          <a:blip r:embed="rId4">
            <a:alphaModFix/>
          </a:blip>
          <a:srcRect b="34101" l="0" r="52414" t="36167"/>
          <a:stretch/>
        </p:blipFill>
        <p:spPr>
          <a:xfrm>
            <a:off x="1101635" y="2546108"/>
            <a:ext cx="9988729" cy="351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DFloatVTI">
  <a:themeElements>
    <a:clrScheme name="AnalogousFromDarkSeedLeftStep">
      <a:dk1>
        <a:srgbClr val="000000"/>
      </a:dk1>
      <a:lt1>
        <a:srgbClr val="FFFFFF"/>
      </a:lt1>
      <a:dk2>
        <a:srgbClr val="1C2032"/>
      </a:dk2>
      <a:lt2>
        <a:srgbClr val="F0F3F2"/>
      </a:lt2>
      <a:accent1>
        <a:srgbClr val="C34D7B"/>
      </a:accent1>
      <a:accent2>
        <a:srgbClr val="B13B9A"/>
      </a:accent2>
      <a:accent3>
        <a:srgbClr val="A94DC3"/>
      </a:accent3>
      <a:accent4>
        <a:srgbClr val="663BB1"/>
      </a:accent4>
      <a:accent5>
        <a:srgbClr val="4D53C3"/>
      </a:accent5>
      <a:accent6>
        <a:srgbClr val="3B73B1"/>
      </a:accent6>
      <a:hlink>
        <a:srgbClr val="675BC8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2023-07-09T01:31:09Z</dcterms:created>
  <dc:creator>PUSTIK UKDC</dc:creator>
</cp:coreProperties>
</file>